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3832800" cy="48463200"/>
  <p:notesSz cx="6858000" cy="9144000"/>
  <p:defaultTextStyle>
    <a:defPPr>
      <a:defRPr lang="en-US"/>
    </a:defPPr>
    <a:lvl1pPr algn="l" defTabSz="4700627" rtl="0" fontAlgn="base">
      <a:spcBef>
        <a:spcPct val="0"/>
      </a:spcBef>
      <a:spcAft>
        <a:spcPct val="0"/>
      </a:spcAft>
      <a:defRPr sz="9300" kern="1200">
        <a:solidFill>
          <a:schemeClr val="tx1"/>
        </a:solidFill>
        <a:latin typeface="Arial" charset="0"/>
        <a:ea typeface="+mn-ea"/>
        <a:cs typeface="+mn-cs"/>
      </a:defRPr>
    </a:lvl1pPr>
    <a:lvl2pPr marL="2348833" indent="-1495789" algn="l" defTabSz="4700627" rtl="0" fontAlgn="base">
      <a:spcBef>
        <a:spcPct val="0"/>
      </a:spcBef>
      <a:spcAft>
        <a:spcPct val="0"/>
      </a:spcAft>
      <a:defRPr sz="9300" kern="1200">
        <a:solidFill>
          <a:schemeClr val="tx1"/>
        </a:solidFill>
        <a:latin typeface="Arial" charset="0"/>
        <a:ea typeface="+mn-ea"/>
        <a:cs typeface="+mn-cs"/>
      </a:defRPr>
    </a:lvl2pPr>
    <a:lvl3pPr marL="4700627" indent="-2994540" algn="l" defTabSz="4700627" rtl="0" fontAlgn="base">
      <a:spcBef>
        <a:spcPct val="0"/>
      </a:spcBef>
      <a:spcAft>
        <a:spcPct val="0"/>
      </a:spcAft>
      <a:defRPr sz="9300" kern="1200">
        <a:solidFill>
          <a:schemeClr val="tx1"/>
        </a:solidFill>
        <a:latin typeface="Arial" charset="0"/>
        <a:ea typeface="+mn-ea"/>
        <a:cs typeface="+mn-cs"/>
      </a:defRPr>
    </a:lvl3pPr>
    <a:lvl4pPr marL="7052422" indent="-4493290" algn="l" defTabSz="4700627" rtl="0" fontAlgn="base">
      <a:spcBef>
        <a:spcPct val="0"/>
      </a:spcBef>
      <a:spcAft>
        <a:spcPct val="0"/>
      </a:spcAft>
      <a:defRPr sz="9300" kern="1200">
        <a:solidFill>
          <a:schemeClr val="tx1"/>
        </a:solidFill>
        <a:latin typeface="Arial" charset="0"/>
        <a:ea typeface="+mn-ea"/>
        <a:cs typeface="+mn-cs"/>
      </a:defRPr>
    </a:lvl4pPr>
    <a:lvl5pPr marL="9401253" indent="-5989078" algn="l" defTabSz="4700627" rtl="0" fontAlgn="base">
      <a:spcBef>
        <a:spcPct val="0"/>
      </a:spcBef>
      <a:spcAft>
        <a:spcPct val="0"/>
      </a:spcAft>
      <a:defRPr sz="9300" kern="1200">
        <a:solidFill>
          <a:schemeClr val="tx1"/>
        </a:solidFill>
        <a:latin typeface="Arial" charset="0"/>
        <a:ea typeface="+mn-ea"/>
        <a:cs typeface="+mn-cs"/>
      </a:defRPr>
    </a:lvl5pPr>
    <a:lvl6pPr marL="4265219" algn="l" defTabSz="1706088" rtl="0" eaLnBrk="1" latinLnBrk="0" hangingPunct="1">
      <a:defRPr sz="9300" kern="1200">
        <a:solidFill>
          <a:schemeClr val="tx1"/>
        </a:solidFill>
        <a:latin typeface="Arial" charset="0"/>
        <a:ea typeface="+mn-ea"/>
        <a:cs typeface="+mn-cs"/>
      </a:defRPr>
    </a:lvl6pPr>
    <a:lvl7pPr marL="5118263" algn="l" defTabSz="1706088" rtl="0" eaLnBrk="1" latinLnBrk="0" hangingPunct="1">
      <a:defRPr sz="9300" kern="1200">
        <a:solidFill>
          <a:schemeClr val="tx1"/>
        </a:solidFill>
        <a:latin typeface="Arial" charset="0"/>
        <a:ea typeface="+mn-ea"/>
        <a:cs typeface="+mn-cs"/>
      </a:defRPr>
    </a:lvl7pPr>
    <a:lvl8pPr marL="5971306" algn="l" defTabSz="1706088" rtl="0" eaLnBrk="1" latinLnBrk="0" hangingPunct="1">
      <a:defRPr sz="9300" kern="1200">
        <a:solidFill>
          <a:schemeClr val="tx1"/>
        </a:solidFill>
        <a:latin typeface="Arial" charset="0"/>
        <a:ea typeface="+mn-ea"/>
        <a:cs typeface="+mn-cs"/>
      </a:defRPr>
    </a:lvl8pPr>
    <a:lvl9pPr marL="6824350" algn="l" defTabSz="1706088" rtl="0" eaLnBrk="1" latinLnBrk="0" hangingPunct="1">
      <a:defRPr sz="93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9780">
          <p15:clr>
            <a:srgbClr val="A4A3A4"/>
          </p15:clr>
        </p15:guide>
        <p15:guide id="2" orient="horz" pos="28724">
          <p15:clr>
            <a:srgbClr val="A4A3A4"/>
          </p15:clr>
        </p15:guide>
        <p15:guide id="3" pos="20912">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01369F-BC41-081E-D82B-74F47B319895}" name="Regina Rendas-Baum" initials="RRB" userId="S::rrbaum@qualitymetric.com::d9861644-b859-4067-bb46-cacfa0cfdbec" providerId="AD"/>
  <p188:author id="{03FF6CA3-FE55-DBA4-A572-9849D78A5E60}" name="Jakob Bjorner" initials="JB" userId="S::jbjorner@qualitymetric.com::0a3e1601-f415-448c-8772-3f0ace1d13da" providerId="AD"/>
  <p188:author id="{B50349E9-43F3-014A-8709-CDAC5D4280FE}" name="Kristen McCausland" initials="KM" userId="S::kmccausland@qualitymetric.com::c9421654-1828-42a4-89ae-ba9b741d3a0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C9C0"/>
    <a:srgbClr val="1678D2"/>
    <a:srgbClr val="E87722"/>
    <a:srgbClr val="11A39C"/>
    <a:srgbClr val="16D2C8"/>
    <a:srgbClr val="24BFE9"/>
    <a:srgbClr val="D45D00"/>
    <a:srgbClr val="B1B3B3"/>
    <a:srgbClr val="AFABA7"/>
    <a:srgbClr val="CC09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911" autoAdjust="0"/>
  </p:normalViewPr>
  <p:slideViewPr>
    <p:cSldViewPr snapToGrid="0">
      <p:cViewPr varScale="1">
        <p:scale>
          <a:sx n="17" d="100"/>
          <a:sy n="17" d="100"/>
        </p:scale>
        <p:origin x="4504" y="296"/>
      </p:cViewPr>
      <p:guideLst>
        <p:guide orient="horz" pos="29780"/>
        <p:guide orient="horz" pos="28724"/>
        <p:guide pos="20912"/>
      </p:guideLst>
    </p:cSldViewPr>
  </p:slideViewPr>
  <p:notesTextViewPr>
    <p:cViewPr>
      <p:scale>
        <a:sx n="1" d="1"/>
        <a:sy n="1" d="1"/>
      </p:scale>
      <p:origin x="0" y="0"/>
    </p:cViewPr>
  </p:notesText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gina Rendas-Baum" userId="d9861644-b859-4067-bb46-cacfa0cfdbec" providerId="ADAL" clId="{DB031787-C546-4A68-85DE-85154F4B3F1E}"/>
    <pc:docChg chg="modSld">
      <pc:chgData name="Regina Rendas-Baum" userId="d9861644-b859-4067-bb46-cacfa0cfdbec" providerId="ADAL" clId="{DB031787-C546-4A68-85DE-85154F4B3F1E}" dt="2022-11-04T07:48:38.054" v="0" actId="1076"/>
      <pc:docMkLst>
        <pc:docMk/>
      </pc:docMkLst>
      <pc:sldChg chg="modSp mod">
        <pc:chgData name="Regina Rendas-Baum" userId="d9861644-b859-4067-bb46-cacfa0cfdbec" providerId="ADAL" clId="{DB031787-C546-4A68-85DE-85154F4B3F1E}" dt="2022-11-04T07:48:38.054" v="0" actId="1076"/>
        <pc:sldMkLst>
          <pc:docMk/>
          <pc:sldMk cId="0" sldId="256"/>
        </pc:sldMkLst>
        <pc:picChg chg="mod">
          <ac:chgData name="Regina Rendas-Baum" userId="d9861644-b859-4067-bb46-cacfa0cfdbec" providerId="ADAL" clId="{DB031787-C546-4A68-85DE-85154F4B3F1E}" dt="2022-11-04T07:48:38.054" v="0" actId="1076"/>
          <ac:picMkLst>
            <pc:docMk/>
            <pc:sldMk cId="0" sldId="256"/>
            <ac:picMk id="37" creationId="{AFCEC698-518E-479E-BBF6-55F28B6D5A0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FFEB6-43C3-4B1C-9BA9-372A326DF11A}" type="datetimeFigureOut">
              <a:rPr lang="en-US" smtClean="0"/>
              <a:t>1/12/24</a:t>
            </a:fld>
            <a:endParaRPr lang="en-US"/>
          </a:p>
        </p:txBody>
      </p:sp>
      <p:sp>
        <p:nvSpPr>
          <p:cNvPr id="4" name="Slide Image Placeholder 3"/>
          <p:cNvSpPr>
            <a:spLocks noGrp="1" noRot="1" noChangeAspect="1"/>
          </p:cNvSpPr>
          <p:nvPr>
            <p:ph type="sldImg" idx="2"/>
          </p:nvPr>
        </p:nvSpPr>
        <p:spPr>
          <a:xfrm>
            <a:off x="2232025" y="685800"/>
            <a:ext cx="23939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D27C59-4545-4756-A012-86315A730D15}" type="slidenum">
              <a:rPr lang="en-US" smtClean="0"/>
              <a:t>‹#›</a:t>
            </a:fld>
            <a:endParaRPr lang="en-US"/>
          </a:p>
        </p:txBody>
      </p:sp>
    </p:spTree>
    <p:extLst>
      <p:ext uri="{BB962C8B-B14F-4D97-AF65-F5344CB8AC3E}">
        <p14:creationId xmlns:p14="http://schemas.microsoft.com/office/powerpoint/2010/main" val="40789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D27C59-4545-4756-A012-86315A730D15}" type="slidenum">
              <a:rPr lang="en-US" smtClean="0"/>
              <a:t>1</a:t>
            </a:fld>
            <a:endParaRPr lang="en-US"/>
          </a:p>
        </p:txBody>
      </p:sp>
    </p:spTree>
    <p:extLst>
      <p:ext uri="{BB962C8B-B14F-4D97-AF65-F5344CB8AC3E}">
        <p14:creationId xmlns:p14="http://schemas.microsoft.com/office/powerpoint/2010/main" val="2199456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37462" y="15055006"/>
            <a:ext cx="28757879" cy="10388178"/>
          </a:xfrm>
        </p:spPr>
        <p:txBody>
          <a:bodyPr/>
          <a:lstStyle/>
          <a:p>
            <a:r>
              <a:rPr lang="en-US"/>
              <a:t>Click to edit Master title style</a:t>
            </a:r>
          </a:p>
        </p:txBody>
      </p:sp>
      <p:sp>
        <p:nvSpPr>
          <p:cNvPr id="3" name="Subtitle 2"/>
          <p:cNvSpPr>
            <a:spLocks noGrp="1"/>
          </p:cNvSpPr>
          <p:nvPr>
            <p:ph type="subTitle" idx="1"/>
          </p:nvPr>
        </p:nvSpPr>
        <p:spPr>
          <a:xfrm>
            <a:off x="5074921" y="27462480"/>
            <a:ext cx="23682961" cy="12385041"/>
          </a:xfrm>
        </p:spPr>
        <p:txBody>
          <a:bodyPr/>
          <a:lstStyle>
            <a:lvl1pPr marL="0" indent="0" algn="ctr">
              <a:buNone/>
              <a:defRPr>
                <a:solidFill>
                  <a:schemeClr val="tx1">
                    <a:tint val="75000"/>
                  </a:schemeClr>
                </a:solidFill>
              </a:defRPr>
            </a:lvl1pPr>
            <a:lvl2pPr marL="2350988" indent="0" algn="ctr">
              <a:buNone/>
              <a:defRPr>
                <a:solidFill>
                  <a:schemeClr val="tx1">
                    <a:tint val="75000"/>
                  </a:schemeClr>
                </a:solidFill>
              </a:defRPr>
            </a:lvl2pPr>
            <a:lvl3pPr marL="4701976" indent="0" algn="ctr">
              <a:buNone/>
              <a:defRPr>
                <a:solidFill>
                  <a:schemeClr val="tx1">
                    <a:tint val="75000"/>
                  </a:schemeClr>
                </a:solidFill>
              </a:defRPr>
            </a:lvl3pPr>
            <a:lvl4pPr marL="7052967" indent="0" algn="ctr">
              <a:buNone/>
              <a:defRPr>
                <a:solidFill>
                  <a:schemeClr val="tx1">
                    <a:tint val="75000"/>
                  </a:schemeClr>
                </a:solidFill>
              </a:defRPr>
            </a:lvl4pPr>
            <a:lvl5pPr marL="9403955" indent="0" algn="ctr">
              <a:buNone/>
              <a:defRPr>
                <a:solidFill>
                  <a:schemeClr val="tx1">
                    <a:tint val="75000"/>
                  </a:schemeClr>
                </a:solidFill>
              </a:defRPr>
            </a:lvl5pPr>
            <a:lvl6pPr marL="11754943" indent="0" algn="ctr">
              <a:buNone/>
              <a:defRPr>
                <a:solidFill>
                  <a:schemeClr val="tx1">
                    <a:tint val="75000"/>
                  </a:schemeClr>
                </a:solidFill>
              </a:defRPr>
            </a:lvl6pPr>
            <a:lvl7pPr marL="14105931" indent="0" algn="ctr">
              <a:buNone/>
              <a:defRPr>
                <a:solidFill>
                  <a:schemeClr val="tx1">
                    <a:tint val="75000"/>
                  </a:schemeClr>
                </a:solidFill>
              </a:defRPr>
            </a:lvl7pPr>
            <a:lvl8pPr marL="16456919" indent="0" algn="ctr">
              <a:buNone/>
              <a:defRPr>
                <a:solidFill>
                  <a:schemeClr val="tx1">
                    <a:tint val="75000"/>
                  </a:schemeClr>
                </a:solidFill>
              </a:defRPr>
            </a:lvl8pPr>
            <a:lvl9pPr marL="1880791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9A357DA-DD30-435F-A1F9-5C8B410CA1D2}" type="datetimeFigureOut">
              <a:rPr lang="en-US"/>
              <a:pPr>
                <a:defRPr/>
              </a:pPr>
              <a:t>1/12/24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444228-192D-4974-88F9-4240387E65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7DEF42C-2BD5-479D-A033-F619A0B8ED7D}" type="datetimeFigureOut">
              <a:rPr lang="en-US"/>
              <a:pPr>
                <a:defRPr/>
              </a:pPr>
              <a:t>1/12/24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5E32FB-4D3B-4F6E-9AA4-FD0F49E1744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417376" y="12160677"/>
            <a:ext cx="17509646" cy="25913228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8424" y="12160677"/>
            <a:ext cx="51965068" cy="2591322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5482C0-679A-49E2-967D-038AF60841AE}" type="datetimeFigureOut">
              <a:rPr lang="en-US"/>
              <a:pPr>
                <a:defRPr/>
              </a:pPr>
              <a:t>1/12/24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1BAF34-7148-40F1-A2FD-B4CEC823F20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1381015" y="8151644"/>
            <a:ext cx="14889196" cy="4089165"/>
          </a:xfrm>
        </p:spPr>
        <p:txBody>
          <a:bodyPr lIns="170609" tIns="170609" rIns="170609" bIns="170609">
            <a:spAutoFit/>
          </a:bodyPr>
          <a:lstStyle>
            <a:lvl1pPr marL="550924" indent="-550924">
              <a:spcBef>
                <a:spcPts val="1119"/>
              </a:spcBef>
              <a:spcAft>
                <a:spcPts val="1119"/>
              </a:spcAft>
              <a:buClr>
                <a:schemeClr val="tx2"/>
              </a:buClr>
              <a:buFont typeface="Wingdings" pitchFamily="2" charset="2"/>
              <a:buChar char="§"/>
              <a:defRPr sz="3400">
                <a:latin typeface="Arial" pitchFamily="34" charset="0"/>
                <a:cs typeface="Arial" pitchFamily="34" charset="0"/>
              </a:defRPr>
            </a:lvl1pPr>
            <a:lvl2pPr marL="1264757" indent="-604239">
              <a:spcBef>
                <a:spcPts val="1119"/>
              </a:spcBef>
              <a:spcAft>
                <a:spcPts val="1119"/>
              </a:spcAft>
              <a:defRPr sz="3400">
                <a:latin typeface="Arial" pitchFamily="34" charset="0"/>
                <a:cs typeface="Arial" pitchFamily="34" charset="0"/>
              </a:defRPr>
            </a:lvl2pPr>
            <a:lvl3pPr marL="1815681" indent="-550924">
              <a:spcBef>
                <a:spcPts val="1119"/>
              </a:spcBef>
              <a:spcAft>
                <a:spcPts val="1119"/>
              </a:spcAft>
              <a:buClr>
                <a:schemeClr val="tx2"/>
              </a:buClr>
              <a:buFont typeface="Wingdings" pitchFamily="2" charset="2"/>
              <a:buChar char="§"/>
              <a:defRPr sz="3400">
                <a:latin typeface="Arial" pitchFamily="34" charset="0"/>
                <a:cs typeface="Arial" pitchFamily="34" charset="0"/>
              </a:defRPr>
            </a:lvl3pPr>
            <a:lvl4pPr marL="2476196" indent="-550924">
              <a:spcBef>
                <a:spcPts val="1119"/>
              </a:spcBef>
              <a:spcAft>
                <a:spcPts val="1119"/>
              </a:spcAft>
              <a:defRPr sz="3400">
                <a:latin typeface="Arial" pitchFamily="34" charset="0"/>
                <a:cs typeface="Arial" pitchFamily="34" charset="0"/>
              </a:defRPr>
            </a:lvl4pPr>
            <a:lvl5pPr marL="3083399" indent="-607202">
              <a:spcBef>
                <a:spcPts val="1119"/>
              </a:spcBef>
              <a:spcAft>
                <a:spcPts val="1119"/>
              </a:spcAft>
              <a:buClr>
                <a:schemeClr val="tx2"/>
              </a:buClr>
              <a:buFont typeface="Wingdings" pitchFamily="2" charset="2"/>
              <a:buChar char="§"/>
              <a:defRPr sz="34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p:cNvSpPr>
            <a:spLocks noGrp="1"/>
          </p:cNvSpPr>
          <p:nvPr>
            <p:ph sz="quarter" idx="11"/>
          </p:nvPr>
        </p:nvSpPr>
        <p:spPr>
          <a:xfrm>
            <a:off x="17400257" y="8151644"/>
            <a:ext cx="14889196" cy="4089165"/>
          </a:xfrm>
        </p:spPr>
        <p:txBody>
          <a:bodyPr lIns="170609" tIns="170609" rIns="170609" bIns="170609">
            <a:spAutoFit/>
          </a:bodyPr>
          <a:lstStyle>
            <a:lvl1pPr marL="550924" indent="-550924">
              <a:spcBef>
                <a:spcPts val="1119"/>
              </a:spcBef>
              <a:spcAft>
                <a:spcPts val="1119"/>
              </a:spcAft>
              <a:buClr>
                <a:schemeClr val="tx2"/>
              </a:buClr>
              <a:buFont typeface="Wingdings" pitchFamily="2" charset="2"/>
              <a:buChar char="§"/>
              <a:defRPr sz="3400">
                <a:latin typeface="Arial" pitchFamily="34" charset="0"/>
                <a:cs typeface="Arial" pitchFamily="34" charset="0"/>
              </a:defRPr>
            </a:lvl1pPr>
            <a:lvl2pPr marL="1264757" indent="-604239">
              <a:spcBef>
                <a:spcPts val="1119"/>
              </a:spcBef>
              <a:spcAft>
                <a:spcPts val="1119"/>
              </a:spcAft>
              <a:defRPr sz="3400">
                <a:latin typeface="Arial" pitchFamily="34" charset="0"/>
                <a:cs typeface="Arial" pitchFamily="34" charset="0"/>
              </a:defRPr>
            </a:lvl2pPr>
            <a:lvl3pPr marL="1815681" indent="-550924">
              <a:spcBef>
                <a:spcPts val="1119"/>
              </a:spcBef>
              <a:spcAft>
                <a:spcPts val="1119"/>
              </a:spcAft>
              <a:buClr>
                <a:schemeClr val="tx2"/>
              </a:buClr>
              <a:buFont typeface="Wingdings" pitchFamily="2" charset="2"/>
              <a:buChar char="§"/>
              <a:defRPr sz="3400">
                <a:latin typeface="Arial" pitchFamily="34" charset="0"/>
                <a:cs typeface="Arial" pitchFamily="34" charset="0"/>
              </a:defRPr>
            </a:lvl3pPr>
            <a:lvl4pPr marL="2476196" indent="-550924">
              <a:spcBef>
                <a:spcPts val="1119"/>
              </a:spcBef>
              <a:spcAft>
                <a:spcPts val="1119"/>
              </a:spcAft>
              <a:defRPr sz="3400">
                <a:latin typeface="Arial" pitchFamily="34" charset="0"/>
                <a:cs typeface="Arial" pitchFamily="34" charset="0"/>
              </a:defRPr>
            </a:lvl4pPr>
            <a:lvl5pPr marL="3083399" indent="-607202">
              <a:spcBef>
                <a:spcPts val="1119"/>
              </a:spcBef>
              <a:spcAft>
                <a:spcPts val="1119"/>
              </a:spcAft>
              <a:buClr>
                <a:schemeClr val="tx2"/>
              </a:buClr>
              <a:buFont typeface="Wingdings" pitchFamily="2" charset="2"/>
              <a:buChar char="§"/>
              <a:defRPr sz="34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6662B2A-C77D-42CD-A6F6-39E07607C985}" type="datetimeFigureOut">
              <a:rPr lang="en-US"/>
              <a:pPr>
                <a:defRPr/>
              </a:pPr>
              <a:t>1/12/24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7CFFCC-D98C-465E-971C-2D05A9B906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72559" y="31142098"/>
            <a:ext cx="28757879" cy="9625329"/>
          </a:xfrm>
        </p:spPr>
        <p:txBody>
          <a:bodyPr anchor="t"/>
          <a:lstStyle>
            <a:lvl1pPr algn="l">
              <a:defRPr sz="20500" b="1" cap="all"/>
            </a:lvl1pPr>
          </a:lstStyle>
          <a:p>
            <a:r>
              <a:rPr lang="en-US"/>
              <a:t>Click to edit Master title style</a:t>
            </a:r>
          </a:p>
        </p:txBody>
      </p:sp>
      <p:sp>
        <p:nvSpPr>
          <p:cNvPr id="3" name="Text Placeholder 2"/>
          <p:cNvSpPr>
            <a:spLocks noGrp="1"/>
          </p:cNvSpPr>
          <p:nvPr>
            <p:ph type="body" idx="1"/>
          </p:nvPr>
        </p:nvSpPr>
        <p:spPr>
          <a:xfrm>
            <a:off x="2672559" y="20540776"/>
            <a:ext cx="28757879" cy="10601321"/>
          </a:xfrm>
        </p:spPr>
        <p:txBody>
          <a:bodyPr anchor="b"/>
          <a:lstStyle>
            <a:lvl1pPr marL="0" indent="0">
              <a:buNone/>
              <a:defRPr sz="10300">
                <a:solidFill>
                  <a:schemeClr val="tx1">
                    <a:tint val="75000"/>
                  </a:schemeClr>
                </a:solidFill>
              </a:defRPr>
            </a:lvl1pPr>
            <a:lvl2pPr marL="2350988" indent="0">
              <a:buNone/>
              <a:defRPr sz="9300">
                <a:solidFill>
                  <a:schemeClr val="tx1">
                    <a:tint val="75000"/>
                  </a:schemeClr>
                </a:solidFill>
              </a:defRPr>
            </a:lvl2pPr>
            <a:lvl3pPr marL="4701976" indent="0">
              <a:buNone/>
              <a:defRPr sz="8200">
                <a:solidFill>
                  <a:schemeClr val="tx1">
                    <a:tint val="75000"/>
                  </a:schemeClr>
                </a:solidFill>
              </a:defRPr>
            </a:lvl3pPr>
            <a:lvl4pPr marL="7052967" indent="0">
              <a:buNone/>
              <a:defRPr sz="7300">
                <a:solidFill>
                  <a:schemeClr val="tx1">
                    <a:tint val="75000"/>
                  </a:schemeClr>
                </a:solidFill>
              </a:defRPr>
            </a:lvl4pPr>
            <a:lvl5pPr marL="9403955" indent="0">
              <a:buNone/>
              <a:defRPr sz="7300">
                <a:solidFill>
                  <a:schemeClr val="tx1">
                    <a:tint val="75000"/>
                  </a:schemeClr>
                </a:solidFill>
              </a:defRPr>
            </a:lvl5pPr>
            <a:lvl6pPr marL="11754943" indent="0">
              <a:buNone/>
              <a:defRPr sz="7300">
                <a:solidFill>
                  <a:schemeClr val="tx1">
                    <a:tint val="75000"/>
                  </a:schemeClr>
                </a:solidFill>
              </a:defRPr>
            </a:lvl6pPr>
            <a:lvl7pPr marL="14105931" indent="0">
              <a:buNone/>
              <a:defRPr sz="7300">
                <a:solidFill>
                  <a:schemeClr val="tx1">
                    <a:tint val="75000"/>
                  </a:schemeClr>
                </a:solidFill>
              </a:defRPr>
            </a:lvl7pPr>
            <a:lvl8pPr marL="16456919" indent="0">
              <a:buNone/>
              <a:defRPr sz="7300">
                <a:solidFill>
                  <a:schemeClr val="tx1">
                    <a:tint val="75000"/>
                  </a:schemeClr>
                </a:solidFill>
              </a:defRPr>
            </a:lvl8pPr>
            <a:lvl9pPr marL="18807910" indent="0">
              <a:buNone/>
              <a:defRPr sz="7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0DB2E2F-C677-4673-8365-FD7C099257C8}" type="datetimeFigureOut">
              <a:rPr lang="en-US"/>
              <a:pPr>
                <a:defRPr/>
              </a:pPr>
              <a:t>1/12/24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17E50-C291-4FD5-BE64-18CFD330A94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8425" y="70866218"/>
            <a:ext cx="34737358" cy="200426744"/>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189664" y="70866218"/>
            <a:ext cx="34737358" cy="200426744"/>
          </a:xfrm>
        </p:spPr>
        <p:txBody>
          <a:bodyPr/>
          <a:lstStyle>
            <a:lvl1pPr>
              <a:defRPr sz="14400"/>
            </a:lvl1pPr>
            <a:lvl2pPr>
              <a:defRPr sz="123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E495353-127E-49F2-B272-02BA523A42D3}" type="datetimeFigureOut">
              <a:rPr lang="en-US"/>
              <a:pPr>
                <a:defRPr/>
              </a:pPr>
              <a:t>1/12/24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74101C-96DB-4E31-86CB-E07FDA7FF3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91640" y="1940776"/>
            <a:ext cx="30449520" cy="807720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91640" y="10848134"/>
            <a:ext cx="14948695" cy="4520985"/>
          </a:xfrm>
        </p:spPr>
        <p:txBody>
          <a:bodyPr anchor="b"/>
          <a:lstStyle>
            <a:lvl1pPr marL="0" indent="0">
              <a:buNone/>
              <a:defRPr sz="12300" b="1"/>
            </a:lvl1pPr>
            <a:lvl2pPr marL="2350988" indent="0">
              <a:buNone/>
              <a:defRPr sz="10300" b="1"/>
            </a:lvl2pPr>
            <a:lvl3pPr marL="4701976" indent="0">
              <a:buNone/>
              <a:defRPr sz="9300" b="1"/>
            </a:lvl3pPr>
            <a:lvl4pPr marL="7052967" indent="0">
              <a:buNone/>
              <a:defRPr sz="8200" b="1"/>
            </a:lvl4pPr>
            <a:lvl5pPr marL="9403955" indent="0">
              <a:buNone/>
              <a:defRPr sz="8200" b="1"/>
            </a:lvl5pPr>
            <a:lvl6pPr marL="11754943" indent="0">
              <a:buNone/>
              <a:defRPr sz="8200" b="1"/>
            </a:lvl6pPr>
            <a:lvl7pPr marL="14105931" indent="0">
              <a:buNone/>
              <a:defRPr sz="8200" b="1"/>
            </a:lvl7pPr>
            <a:lvl8pPr marL="16456919" indent="0">
              <a:buNone/>
              <a:defRPr sz="8200" b="1"/>
            </a:lvl8pPr>
            <a:lvl9pPr marL="18807910" indent="0">
              <a:buNone/>
              <a:defRPr sz="8200" b="1"/>
            </a:lvl9pPr>
          </a:lstStyle>
          <a:p>
            <a:pPr lvl="0"/>
            <a:r>
              <a:rPr lang="en-US"/>
              <a:t>Click to edit Master text styles</a:t>
            </a:r>
          </a:p>
        </p:txBody>
      </p:sp>
      <p:sp>
        <p:nvSpPr>
          <p:cNvPr id="4" name="Content Placeholder 3"/>
          <p:cNvSpPr>
            <a:spLocks noGrp="1"/>
          </p:cNvSpPr>
          <p:nvPr>
            <p:ph sz="half" idx="2"/>
          </p:nvPr>
        </p:nvSpPr>
        <p:spPr>
          <a:xfrm>
            <a:off x="1691640" y="15369119"/>
            <a:ext cx="14948695" cy="27922436"/>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7186595" y="10848134"/>
            <a:ext cx="14954568" cy="4520985"/>
          </a:xfrm>
        </p:spPr>
        <p:txBody>
          <a:bodyPr anchor="b"/>
          <a:lstStyle>
            <a:lvl1pPr marL="0" indent="0">
              <a:buNone/>
              <a:defRPr sz="12300" b="1"/>
            </a:lvl1pPr>
            <a:lvl2pPr marL="2350988" indent="0">
              <a:buNone/>
              <a:defRPr sz="10300" b="1"/>
            </a:lvl2pPr>
            <a:lvl3pPr marL="4701976" indent="0">
              <a:buNone/>
              <a:defRPr sz="9300" b="1"/>
            </a:lvl3pPr>
            <a:lvl4pPr marL="7052967" indent="0">
              <a:buNone/>
              <a:defRPr sz="8200" b="1"/>
            </a:lvl4pPr>
            <a:lvl5pPr marL="9403955" indent="0">
              <a:buNone/>
              <a:defRPr sz="8200" b="1"/>
            </a:lvl5pPr>
            <a:lvl6pPr marL="11754943" indent="0">
              <a:buNone/>
              <a:defRPr sz="8200" b="1"/>
            </a:lvl6pPr>
            <a:lvl7pPr marL="14105931" indent="0">
              <a:buNone/>
              <a:defRPr sz="8200" b="1"/>
            </a:lvl7pPr>
            <a:lvl8pPr marL="16456919" indent="0">
              <a:buNone/>
              <a:defRPr sz="8200" b="1"/>
            </a:lvl8pPr>
            <a:lvl9pPr marL="18807910" indent="0">
              <a:buNone/>
              <a:defRPr sz="8200" b="1"/>
            </a:lvl9pPr>
          </a:lstStyle>
          <a:p>
            <a:pPr lvl="0"/>
            <a:r>
              <a:rPr lang="en-US"/>
              <a:t>Click to edit Master text styles</a:t>
            </a:r>
          </a:p>
        </p:txBody>
      </p:sp>
      <p:sp>
        <p:nvSpPr>
          <p:cNvPr id="6" name="Content Placeholder 5"/>
          <p:cNvSpPr>
            <a:spLocks noGrp="1"/>
          </p:cNvSpPr>
          <p:nvPr>
            <p:ph sz="quarter" idx="4"/>
          </p:nvPr>
        </p:nvSpPr>
        <p:spPr>
          <a:xfrm>
            <a:off x="17186595" y="15369119"/>
            <a:ext cx="14954568" cy="27922436"/>
          </a:xfrm>
        </p:spPr>
        <p:txBody>
          <a:bodyPr/>
          <a:lstStyle>
            <a:lvl1pPr>
              <a:defRPr sz="12300"/>
            </a:lvl1pPr>
            <a:lvl2pPr>
              <a:defRPr sz="10300"/>
            </a:lvl2pPr>
            <a:lvl3pPr>
              <a:defRPr sz="93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02E6175-2AB9-4976-98AF-6BDFADA9D6E4}" type="datetimeFigureOut">
              <a:rPr lang="en-US"/>
              <a:pPr>
                <a:defRPr/>
              </a:pPr>
              <a:t>1/12/24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A817D6C-EED5-40EF-9C80-1C6AC87F3C4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0F4DD1F-19DB-4596-AAD6-3FD7C8D39F9A}" type="datetimeFigureOut">
              <a:rPr lang="en-US"/>
              <a:pPr>
                <a:defRPr/>
              </a:pPr>
              <a:t>1/12/24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C0641B5-926B-48E2-80D8-D0F7C7DD109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09C55E-1DA5-48DC-B7D2-33348E703AB0}" type="datetimeFigureOut">
              <a:rPr lang="en-US"/>
              <a:pPr>
                <a:defRPr/>
              </a:pPr>
              <a:t>1/12/24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B208985-A4A7-40C3-8707-77FAA0B2F59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91642" y="1929553"/>
            <a:ext cx="11130759" cy="8211820"/>
          </a:xfrm>
        </p:spPr>
        <p:txBody>
          <a:bodyPr anchor="b"/>
          <a:lstStyle>
            <a:lvl1pPr algn="l">
              <a:defRPr sz="10300" b="1"/>
            </a:lvl1pPr>
          </a:lstStyle>
          <a:p>
            <a:r>
              <a:rPr lang="en-US"/>
              <a:t>Click to edit Master title style</a:t>
            </a:r>
          </a:p>
        </p:txBody>
      </p:sp>
      <p:sp>
        <p:nvSpPr>
          <p:cNvPr id="3" name="Content Placeholder 2"/>
          <p:cNvSpPr>
            <a:spLocks noGrp="1"/>
          </p:cNvSpPr>
          <p:nvPr>
            <p:ph idx="1"/>
          </p:nvPr>
        </p:nvSpPr>
        <p:spPr>
          <a:xfrm>
            <a:off x="13227685" y="1929558"/>
            <a:ext cx="18913475" cy="41361998"/>
          </a:xfrm>
        </p:spPr>
        <p:txBody>
          <a:bodyPr/>
          <a:lstStyle>
            <a:lvl1pPr>
              <a:defRPr sz="16400"/>
            </a:lvl1pPr>
            <a:lvl2pPr>
              <a:defRPr sz="14400"/>
            </a:lvl2pPr>
            <a:lvl3pPr>
              <a:defRPr sz="123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91642" y="10141378"/>
            <a:ext cx="11130759" cy="33150178"/>
          </a:xfrm>
        </p:spPr>
        <p:txBody>
          <a:bodyPr/>
          <a:lstStyle>
            <a:lvl1pPr marL="0" indent="0">
              <a:buNone/>
              <a:defRPr sz="7300"/>
            </a:lvl1pPr>
            <a:lvl2pPr marL="2350988" indent="0">
              <a:buNone/>
              <a:defRPr sz="6200"/>
            </a:lvl2pPr>
            <a:lvl3pPr marL="4701976" indent="0">
              <a:buNone/>
              <a:defRPr sz="5200"/>
            </a:lvl3pPr>
            <a:lvl4pPr marL="7052967" indent="0">
              <a:buNone/>
              <a:defRPr sz="4700"/>
            </a:lvl4pPr>
            <a:lvl5pPr marL="9403955" indent="0">
              <a:buNone/>
              <a:defRPr sz="4700"/>
            </a:lvl5pPr>
            <a:lvl6pPr marL="11754943" indent="0">
              <a:buNone/>
              <a:defRPr sz="4700"/>
            </a:lvl6pPr>
            <a:lvl7pPr marL="14105931" indent="0">
              <a:buNone/>
              <a:defRPr sz="4700"/>
            </a:lvl7pPr>
            <a:lvl8pPr marL="16456919" indent="0">
              <a:buNone/>
              <a:defRPr sz="4700"/>
            </a:lvl8pPr>
            <a:lvl9pPr marL="18807910" indent="0">
              <a:buNone/>
              <a:defRPr sz="47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485EF6E-AA8D-4054-BF3B-7AF95C1413CA}" type="datetimeFigureOut">
              <a:rPr lang="en-US"/>
              <a:pPr>
                <a:defRPr/>
              </a:pPr>
              <a:t>1/12/24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AD4A78-E90B-4C78-95A1-4A0D3FC64DB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31465" y="33924240"/>
            <a:ext cx="20299680" cy="4004949"/>
          </a:xfrm>
        </p:spPr>
        <p:txBody>
          <a:bodyPr anchor="b">
            <a:normAutofit/>
          </a:bodyPr>
          <a:lstStyle>
            <a:lvl1pPr algn="l">
              <a:defRPr sz="9300" b="1">
                <a:solidFill>
                  <a:schemeClr val="accent3"/>
                </a:solidFill>
                <a:latin typeface="Arial" pitchFamily="34" charset="0"/>
                <a:cs typeface="Arial" pitchFamily="34" charset="0"/>
              </a:defRPr>
            </a:lvl1pPr>
          </a:lstStyle>
          <a:p>
            <a:r>
              <a:rPr lang="en-US"/>
              <a:t>Click to edit Master title style</a:t>
            </a:r>
          </a:p>
        </p:txBody>
      </p:sp>
      <p:sp>
        <p:nvSpPr>
          <p:cNvPr id="3" name="Picture Placeholder 2"/>
          <p:cNvSpPr>
            <a:spLocks noGrp="1"/>
          </p:cNvSpPr>
          <p:nvPr>
            <p:ph type="pic" idx="1"/>
          </p:nvPr>
        </p:nvSpPr>
        <p:spPr>
          <a:xfrm>
            <a:off x="6631465" y="4330278"/>
            <a:ext cx="20299680" cy="29077920"/>
          </a:xfrm>
        </p:spPr>
        <p:txBody>
          <a:bodyPr rtlCol="0">
            <a:normAutofit/>
          </a:bodyPr>
          <a:lstStyle>
            <a:lvl1pPr marL="0" indent="0">
              <a:buNone/>
              <a:defRPr sz="16400">
                <a:latin typeface="Arial" pitchFamily="34" charset="0"/>
                <a:cs typeface="Arial" pitchFamily="34" charset="0"/>
              </a:defRPr>
            </a:lvl1pPr>
            <a:lvl2pPr marL="2350988" indent="0">
              <a:buNone/>
              <a:defRPr sz="14400"/>
            </a:lvl2pPr>
            <a:lvl3pPr marL="4701976" indent="0">
              <a:buNone/>
              <a:defRPr sz="12300"/>
            </a:lvl3pPr>
            <a:lvl4pPr marL="7052967" indent="0">
              <a:buNone/>
              <a:defRPr sz="10300"/>
            </a:lvl4pPr>
            <a:lvl5pPr marL="9403955" indent="0">
              <a:buNone/>
              <a:defRPr sz="10300"/>
            </a:lvl5pPr>
            <a:lvl6pPr marL="11754943" indent="0">
              <a:buNone/>
              <a:defRPr sz="10300"/>
            </a:lvl6pPr>
            <a:lvl7pPr marL="14105931" indent="0">
              <a:buNone/>
              <a:defRPr sz="10300"/>
            </a:lvl7pPr>
            <a:lvl8pPr marL="16456919" indent="0">
              <a:buNone/>
              <a:defRPr sz="10300"/>
            </a:lvl8pPr>
            <a:lvl9pPr marL="18807910" indent="0">
              <a:buNone/>
              <a:defRPr sz="10300"/>
            </a:lvl9pPr>
          </a:lstStyle>
          <a:p>
            <a:pPr lvl="0"/>
            <a:endParaRPr lang="en-US" noProof="0"/>
          </a:p>
        </p:txBody>
      </p:sp>
      <p:sp>
        <p:nvSpPr>
          <p:cNvPr id="4" name="Text Placeholder 3"/>
          <p:cNvSpPr>
            <a:spLocks noGrp="1"/>
          </p:cNvSpPr>
          <p:nvPr>
            <p:ph type="body" sz="half" idx="2"/>
          </p:nvPr>
        </p:nvSpPr>
        <p:spPr>
          <a:xfrm>
            <a:off x="6631465" y="37929188"/>
            <a:ext cx="20299680" cy="5687691"/>
          </a:xfrm>
        </p:spPr>
        <p:txBody>
          <a:bodyPr>
            <a:normAutofit/>
          </a:bodyPr>
          <a:lstStyle>
            <a:lvl1pPr marL="0" indent="0">
              <a:buNone/>
              <a:defRPr sz="3200">
                <a:latin typeface="Arial" pitchFamily="34" charset="0"/>
                <a:cs typeface="Arial" pitchFamily="34" charset="0"/>
              </a:defRPr>
            </a:lvl1pPr>
            <a:lvl2pPr marL="2350988" indent="0">
              <a:buNone/>
              <a:defRPr sz="6200"/>
            </a:lvl2pPr>
            <a:lvl3pPr marL="4701976" indent="0">
              <a:buNone/>
              <a:defRPr sz="5200"/>
            </a:lvl3pPr>
            <a:lvl4pPr marL="7052967" indent="0">
              <a:buNone/>
              <a:defRPr sz="4700"/>
            </a:lvl4pPr>
            <a:lvl5pPr marL="9403955" indent="0">
              <a:buNone/>
              <a:defRPr sz="4700"/>
            </a:lvl5pPr>
            <a:lvl6pPr marL="11754943" indent="0">
              <a:buNone/>
              <a:defRPr sz="4700"/>
            </a:lvl6pPr>
            <a:lvl7pPr marL="14105931" indent="0">
              <a:buNone/>
              <a:defRPr sz="4700"/>
            </a:lvl7pPr>
            <a:lvl8pPr marL="16456919" indent="0">
              <a:buNone/>
              <a:defRPr sz="4700"/>
            </a:lvl8pPr>
            <a:lvl9pPr marL="18807910"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atin typeface="Arial" pitchFamily="34" charset="0"/>
                <a:cs typeface="Arial" pitchFamily="34" charset="0"/>
              </a:defRPr>
            </a:lvl1pPr>
          </a:lstStyle>
          <a:p>
            <a:pPr>
              <a:defRPr/>
            </a:pPr>
            <a:fld id="{AF18BF45-B6CB-4C03-9D0B-72CDE6F69FA3}" type="datetimeFigureOut">
              <a:rPr lang="en-US"/>
              <a:pPr>
                <a:defRPr/>
              </a:pPr>
              <a:t>1/12/24</a:t>
            </a:fld>
            <a:endParaRPr lang="en-US"/>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pitchFamily="34" charset="0"/>
                <a:cs typeface="Arial" pitchFamily="34" charset="0"/>
              </a:defRPr>
            </a:lvl1pPr>
          </a:lstStyle>
          <a:p>
            <a:pPr>
              <a:defRPr/>
            </a:pPr>
            <a:fld id="{AA5057C6-F90E-43C5-9D60-099607994F7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92740" y="1940238"/>
            <a:ext cx="30447320" cy="8077199"/>
          </a:xfrm>
          <a:prstGeom prst="rect">
            <a:avLst/>
          </a:prstGeom>
          <a:noFill/>
          <a:ln w="9525">
            <a:noFill/>
            <a:miter lim="800000"/>
            <a:headEnd/>
            <a:tailEnd/>
          </a:ln>
        </p:spPr>
        <p:txBody>
          <a:bodyPr vert="horz" wrap="square" lIns="470198" tIns="235098" rIns="470198" bIns="235098"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692740" y="11308082"/>
            <a:ext cx="30447320" cy="31984003"/>
          </a:xfrm>
          <a:prstGeom prst="rect">
            <a:avLst/>
          </a:prstGeom>
          <a:noFill/>
          <a:ln w="9525">
            <a:noFill/>
            <a:miter lim="800000"/>
            <a:headEnd/>
            <a:tailEnd/>
          </a:ln>
        </p:spPr>
        <p:txBody>
          <a:bodyPr vert="horz" wrap="square" lIns="470198" tIns="235098" rIns="470198" bIns="23509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92741" y="44918919"/>
            <a:ext cx="7892120" cy="2578437"/>
          </a:xfrm>
          <a:prstGeom prst="rect">
            <a:avLst/>
          </a:prstGeom>
        </p:spPr>
        <p:txBody>
          <a:bodyPr vert="horz" lIns="470198" tIns="235098" rIns="470198" bIns="235098" rtlCol="0" anchor="ctr"/>
          <a:lstStyle>
            <a:lvl1pPr algn="l" defTabSz="4701976" fontAlgn="auto">
              <a:spcBef>
                <a:spcPts val="0"/>
              </a:spcBef>
              <a:spcAft>
                <a:spcPts val="0"/>
              </a:spcAft>
              <a:defRPr sz="6200" smtClean="0">
                <a:solidFill>
                  <a:schemeClr val="tx1">
                    <a:tint val="75000"/>
                  </a:schemeClr>
                </a:solidFill>
                <a:latin typeface="+mn-lt"/>
              </a:defRPr>
            </a:lvl1pPr>
          </a:lstStyle>
          <a:p>
            <a:pPr>
              <a:defRPr/>
            </a:pPr>
            <a:fld id="{2EE9CABF-C2BD-4687-9BD5-9C21E6A30F08}" type="datetimeFigureOut">
              <a:rPr lang="en-US"/>
              <a:pPr>
                <a:defRPr/>
              </a:pPr>
              <a:t>1/12/24</a:t>
            </a:fld>
            <a:endParaRPr lang="en-US"/>
          </a:p>
        </p:txBody>
      </p:sp>
      <p:sp>
        <p:nvSpPr>
          <p:cNvPr id="5" name="Footer Placeholder 4"/>
          <p:cNvSpPr>
            <a:spLocks noGrp="1"/>
          </p:cNvSpPr>
          <p:nvPr>
            <p:ph type="ftr" sz="quarter" idx="3"/>
          </p:nvPr>
        </p:nvSpPr>
        <p:spPr>
          <a:xfrm>
            <a:off x="11560248" y="44918919"/>
            <a:ext cx="10712305" cy="2578437"/>
          </a:xfrm>
          <a:prstGeom prst="rect">
            <a:avLst/>
          </a:prstGeom>
        </p:spPr>
        <p:txBody>
          <a:bodyPr vert="horz" lIns="470198" tIns="235098" rIns="470198" bIns="235098" rtlCol="0" anchor="ctr"/>
          <a:lstStyle>
            <a:lvl1pPr algn="ctr" defTabSz="4701976" fontAlgn="auto">
              <a:spcBef>
                <a:spcPts val="0"/>
              </a:spcBef>
              <a:spcAft>
                <a:spcPts val="0"/>
              </a:spcAft>
              <a:defRPr sz="6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24247941" y="44918919"/>
            <a:ext cx="7892120" cy="2578437"/>
          </a:xfrm>
          <a:prstGeom prst="rect">
            <a:avLst/>
          </a:prstGeom>
        </p:spPr>
        <p:txBody>
          <a:bodyPr vert="horz" lIns="470198" tIns="235098" rIns="470198" bIns="235098" rtlCol="0" anchor="ctr"/>
          <a:lstStyle>
            <a:lvl1pPr algn="r" defTabSz="4701976" fontAlgn="auto">
              <a:spcBef>
                <a:spcPts val="0"/>
              </a:spcBef>
              <a:spcAft>
                <a:spcPts val="0"/>
              </a:spcAft>
              <a:defRPr sz="6200" smtClean="0">
                <a:solidFill>
                  <a:schemeClr val="tx1">
                    <a:tint val="75000"/>
                  </a:schemeClr>
                </a:solidFill>
                <a:latin typeface="+mn-lt"/>
              </a:defRPr>
            </a:lvl1pPr>
          </a:lstStyle>
          <a:p>
            <a:pPr>
              <a:defRPr/>
            </a:pPr>
            <a:fld id="{5C094D7C-89B0-4835-8907-1DA11C16F6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61" r:id="rId9"/>
    <p:sldLayoutId id="2147483652" r:id="rId10"/>
    <p:sldLayoutId id="2147483651" r:id="rId11"/>
    <p:sldLayoutId id="2147483662" r:id="rId12"/>
  </p:sldLayoutIdLst>
  <p:txStyles>
    <p:titleStyle>
      <a:lvl1pPr algn="ctr" defTabSz="4700627" rtl="0" fontAlgn="base">
        <a:spcBef>
          <a:spcPct val="0"/>
        </a:spcBef>
        <a:spcAft>
          <a:spcPct val="0"/>
        </a:spcAft>
        <a:defRPr sz="22600" kern="1200">
          <a:solidFill>
            <a:schemeClr val="tx1"/>
          </a:solidFill>
          <a:latin typeface="+mj-lt"/>
          <a:ea typeface="+mj-ea"/>
          <a:cs typeface="+mj-cs"/>
        </a:defRPr>
      </a:lvl1pPr>
      <a:lvl2pPr algn="ctr" defTabSz="4700627" rtl="0" fontAlgn="base">
        <a:spcBef>
          <a:spcPct val="0"/>
        </a:spcBef>
        <a:spcAft>
          <a:spcPct val="0"/>
        </a:spcAft>
        <a:defRPr sz="22600">
          <a:solidFill>
            <a:schemeClr val="tx1"/>
          </a:solidFill>
          <a:latin typeface="Calibri" pitchFamily="34" charset="0"/>
        </a:defRPr>
      </a:lvl2pPr>
      <a:lvl3pPr algn="ctr" defTabSz="4700627" rtl="0" fontAlgn="base">
        <a:spcBef>
          <a:spcPct val="0"/>
        </a:spcBef>
        <a:spcAft>
          <a:spcPct val="0"/>
        </a:spcAft>
        <a:defRPr sz="22600">
          <a:solidFill>
            <a:schemeClr val="tx1"/>
          </a:solidFill>
          <a:latin typeface="Calibri" pitchFamily="34" charset="0"/>
        </a:defRPr>
      </a:lvl3pPr>
      <a:lvl4pPr algn="ctr" defTabSz="4700627" rtl="0" fontAlgn="base">
        <a:spcBef>
          <a:spcPct val="0"/>
        </a:spcBef>
        <a:spcAft>
          <a:spcPct val="0"/>
        </a:spcAft>
        <a:defRPr sz="22600">
          <a:solidFill>
            <a:schemeClr val="tx1"/>
          </a:solidFill>
          <a:latin typeface="Calibri" pitchFamily="34" charset="0"/>
        </a:defRPr>
      </a:lvl4pPr>
      <a:lvl5pPr algn="ctr" defTabSz="4700627" rtl="0" fontAlgn="base">
        <a:spcBef>
          <a:spcPct val="0"/>
        </a:spcBef>
        <a:spcAft>
          <a:spcPct val="0"/>
        </a:spcAft>
        <a:defRPr sz="22600">
          <a:solidFill>
            <a:schemeClr val="tx1"/>
          </a:solidFill>
          <a:latin typeface="Calibri" pitchFamily="34" charset="0"/>
        </a:defRPr>
      </a:lvl5pPr>
      <a:lvl6pPr marL="853044" algn="ctr" defTabSz="4700627" rtl="0" fontAlgn="base">
        <a:spcBef>
          <a:spcPct val="0"/>
        </a:spcBef>
        <a:spcAft>
          <a:spcPct val="0"/>
        </a:spcAft>
        <a:defRPr sz="22600">
          <a:solidFill>
            <a:schemeClr val="tx1"/>
          </a:solidFill>
          <a:latin typeface="Calibri" pitchFamily="34" charset="0"/>
        </a:defRPr>
      </a:lvl6pPr>
      <a:lvl7pPr marL="1706088" algn="ctr" defTabSz="4700627" rtl="0" fontAlgn="base">
        <a:spcBef>
          <a:spcPct val="0"/>
        </a:spcBef>
        <a:spcAft>
          <a:spcPct val="0"/>
        </a:spcAft>
        <a:defRPr sz="22600">
          <a:solidFill>
            <a:schemeClr val="tx1"/>
          </a:solidFill>
          <a:latin typeface="Calibri" pitchFamily="34" charset="0"/>
        </a:defRPr>
      </a:lvl7pPr>
      <a:lvl8pPr marL="2559131" algn="ctr" defTabSz="4700627" rtl="0" fontAlgn="base">
        <a:spcBef>
          <a:spcPct val="0"/>
        </a:spcBef>
        <a:spcAft>
          <a:spcPct val="0"/>
        </a:spcAft>
        <a:defRPr sz="22600">
          <a:solidFill>
            <a:schemeClr val="tx1"/>
          </a:solidFill>
          <a:latin typeface="Calibri" pitchFamily="34" charset="0"/>
        </a:defRPr>
      </a:lvl8pPr>
      <a:lvl9pPr marL="3412175" algn="ctr" defTabSz="4700627" rtl="0" fontAlgn="base">
        <a:spcBef>
          <a:spcPct val="0"/>
        </a:spcBef>
        <a:spcAft>
          <a:spcPct val="0"/>
        </a:spcAft>
        <a:defRPr sz="22600">
          <a:solidFill>
            <a:schemeClr val="tx1"/>
          </a:solidFill>
          <a:latin typeface="Calibri" pitchFamily="34" charset="0"/>
        </a:defRPr>
      </a:lvl9pPr>
    </p:titleStyle>
    <p:bodyStyle>
      <a:lvl1pPr marL="1762366" indent="-1762366" algn="l" defTabSz="4700627" rtl="0" fontAlgn="base">
        <a:spcBef>
          <a:spcPct val="20000"/>
        </a:spcBef>
        <a:spcAft>
          <a:spcPct val="0"/>
        </a:spcAft>
        <a:buFont typeface="Arial" charset="0"/>
        <a:buChar char="•"/>
        <a:defRPr sz="16400" kern="1200">
          <a:solidFill>
            <a:schemeClr val="tx1"/>
          </a:solidFill>
          <a:latin typeface="+mn-lt"/>
          <a:ea typeface="+mn-ea"/>
          <a:cs typeface="+mn-cs"/>
        </a:defRPr>
      </a:lvl1pPr>
      <a:lvl2pPr marL="3817964" indent="-1469131" algn="l" defTabSz="4700627" rtl="0" fontAlgn="base">
        <a:spcBef>
          <a:spcPct val="20000"/>
        </a:spcBef>
        <a:spcAft>
          <a:spcPct val="0"/>
        </a:spcAft>
        <a:buFont typeface="Arial" charset="0"/>
        <a:buChar char="–"/>
        <a:defRPr sz="14400" kern="1200">
          <a:solidFill>
            <a:schemeClr val="tx1"/>
          </a:solidFill>
          <a:latin typeface="+mn-lt"/>
          <a:ea typeface="+mn-ea"/>
          <a:cs typeface="+mn-cs"/>
        </a:defRPr>
      </a:lvl2pPr>
      <a:lvl3pPr marL="5876524" indent="-1172935" algn="l" defTabSz="4700627" rtl="0" fontAlgn="base">
        <a:spcBef>
          <a:spcPct val="20000"/>
        </a:spcBef>
        <a:spcAft>
          <a:spcPct val="0"/>
        </a:spcAft>
        <a:buFont typeface="Arial" charset="0"/>
        <a:buChar char="•"/>
        <a:defRPr sz="12300" kern="1200">
          <a:solidFill>
            <a:schemeClr val="tx1"/>
          </a:solidFill>
          <a:latin typeface="+mn-lt"/>
          <a:ea typeface="+mn-ea"/>
          <a:cs typeface="+mn-cs"/>
        </a:defRPr>
      </a:lvl3pPr>
      <a:lvl4pPr marL="8228318" indent="-1172935" algn="l" defTabSz="4700627" rtl="0" fontAlgn="base">
        <a:spcBef>
          <a:spcPct val="20000"/>
        </a:spcBef>
        <a:spcAft>
          <a:spcPct val="0"/>
        </a:spcAft>
        <a:buFont typeface="Arial" charset="0"/>
        <a:buChar char="–"/>
        <a:defRPr sz="10300" kern="1200">
          <a:solidFill>
            <a:schemeClr val="tx1"/>
          </a:solidFill>
          <a:latin typeface="+mn-lt"/>
          <a:ea typeface="+mn-ea"/>
          <a:cs typeface="+mn-cs"/>
        </a:defRPr>
      </a:lvl4pPr>
      <a:lvl5pPr marL="10577151" indent="-1172935" algn="l" defTabSz="4700627" rtl="0" fontAlgn="base">
        <a:spcBef>
          <a:spcPct val="20000"/>
        </a:spcBef>
        <a:spcAft>
          <a:spcPct val="0"/>
        </a:spcAft>
        <a:buFont typeface="Arial" charset="0"/>
        <a:buChar char="»"/>
        <a:defRPr sz="10300" kern="1200">
          <a:solidFill>
            <a:schemeClr val="tx1"/>
          </a:solidFill>
          <a:latin typeface="+mn-lt"/>
          <a:ea typeface="+mn-ea"/>
          <a:cs typeface="+mn-cs"/>
        </a:defRPr>
      </a:lvl5pPr>
      <a:lvl6pPr marL="12930438" indent="-1175495" algn="l" defTabSz="4701976" rtl="0" eaLnBrk="1" latinLnBrk="0" hangingPunct="1">
        <a:spcBef>
          <a:spcPct val="20000"/>
        </a:spcBef>
        <a:buFont typeface="Arial" pitchFamily="34" charset="0"/>
        <a:buChar char="•"/>
        <a:defRPr sz="10300" kern="1200">
          <a:solidFill>
            <a:schemeClr val="tx1"/>
          </a:solidFill>
          <a:latin typeface="+mn-lt"/>
          <a:ea typeface="+mn-ea"/>
          <a:cs typeface="+mn-cs"/>
        </a:defRPr>
      </a:lvl6pPr>
      <a:lvl7pPr marL="15281426" indent="-1175495" algn="l" defTabSz="4701976" rtl="0" eaLnBrk="1" latinLnBrk="0" hangingPunct="1">
        <a:spcBef>
          <a:spcPct val="20000"/>
        </a:spcBef>
        <a:buFont typeface="Arial" pitchFamily="34" charset="0"/>
        <a:buChar char="•"/>
        <a:defRPr sz="10300" kern="1200">
          <a:solidFill>
            <a:schemeClr val="tx1"/>
          </a:solidFill>
          <a:latin typeface="+mn-lt"/>
          <a:ea typeface="+mn-ea"/>
          <a:cs typeface="+mn-cs"/>
        </a:defRPr>
      </a:lvl7pPr>
      <a:lvl8pPr marL="17632415" indent="-1175495" algn="l" defTabSz="4701976" rtl="0" eaLnBrk="1" latinLnBrk="0" hangingPunct="1">
        <a:spcBef>
          <a:spcPct val="20000"/>
        </a:spcBef>
        <a:buFont typeface="Arial" pitchFamily="34" charset="0"/>
        <a:buChar char="•"/>
        <a:defRPr sz="10300" kern="1200">
          <a:solidFill>
            <a:schemeClr val="tx1"/>
          </a:solidFill>
          <a:latin typeface="+mn-lt"/>
          <a:ea typeface="+mn-ea"/>
          <a:cs typeface="+mn-cs"/>
        </a:defRPr>
      </a:lvl8pPr>
      <a:lvl9pPr marL="19983403" indent="-1175495" algn="l" defTabSz="4701976" rtl="0" eaLnBrk="1" latinLnBrk="0" hangingPunct="1">
        <a:spcBef>
          <a:spcPct val="20000"/>
        </a:spcBef>
        <a:buFont typeface="Arial" pitchFamily="34" charset="0"/>
        <a:buChar char="•"/>
        <a:defRPr sz="10300" kern="1200">
          <a:solidFill>
            <a:schemeClr val="tx1"/>
          </a:solidFill>
          <a:latin typeface="+mn-lt"/>
          <a:ea typeface="+mn-ea"/>
          <a:cs typeface="+mn-cs"/>
        </a:defRPr>
      </a:lvl9pPr>
    </p:bodyStyle>
    <p:otherStyle>
      <a:defPPr>
        <a:defRPr lang="en-US"/>
      </a:defPPr>
      <a:lvl1pPr marL="0" algn="l" defTabSz="4701976" rtl="0" eaLnBrk="1" latinLnBrk="0" hangingPunct="1">
        <a:defRPr sz="9300" kern="1200">
          <a:solidFill>
            <a:schemeClr val="tx1"/>
          </a:solidFill>
          <a:latin typeface="+mn-lt"/>
          <a:ea typeface="+mn-ea"/>
          <a:cs typeface="+mn-cs"/>
        </a:defRPr>
      </a:lvl1pPr>
      <a:lvl2pPr marL="2350988" algn="l" defTabSz="4701976" rtl="0" eaLnBrk="1" latinLnBrk="0" hangingPunct="1">
        <a:defRPr sz="9300" kern="1200">
          <a:solidFill>
            <a:schemeClr val="tx1"/>
          </a:solidFill>
          <a:latin typeface="+mn-lt"/>
          <a:ea typeface="+mn-ea"/>
          <a:cs typeface="+mn-cs"/>
        </a:defRPr>
      </a:lvl2pPr>
      <a:lvl3pPr marL="4701976" algn="l" defTabSz="4701976" rtl="0" eaLnBrk="1" latinLnBrk="0" hangingPunct="1">
        <a:defRPr sz="9300" kern="1200">
          <a:solidFill>
            <a:schemeClr val="tx1"/>
          </a:solidFill>
          <a:latin typeface="+mn-lt"/>
          <a:ea typeface="+mn-ea"/>
          <a:cs typeface="+mn-cs"/>
        </a:defRPr>
      </a:lvl3pPr>
      <a:lvl4pPr marL="7052967" algn="l" defTabSz="4701976" rtl="0" eaLnBrk="1" latinLnBrk="0" hangingPunct="1">
        <a:defRPr sz="9300" kern="1200">
          <a:solidFill>
            <a:schemeClr val="tx1"/>
          </a:solidFill>
          <a:latin typeface="+mn-lt"/>
          <a:ea typeface="+mn-ea"/>
          <a:cs typeface="+mn-cs"/>
        </a:defRPr>
      </a:lvl4pPr>
      <a:lvl5pPr marL="9403955" algn="l" defTabSz="4701976" rtl="0" eaLnBrk="1" latinLnBrk="0" hangingPunct="1">
        <a:defRPr sz="9300" kern="1200">
          <a:solidFill>
            <a:schemeClr val="tx1"/>
          </a:solidFill>
          <a:latin typeface="+mn-lt"/>
          <a:ea typeface="+mn-ea"/>
          <a:cs typeface="+mn-cs"/>
        </a:defRPr>
      </a:lvl5pPr>
      <a:lvl6pPr marL="11754943" algn="l" defTabSz="4701976" rtl="0" eaLnBrk="1" latinLnBrk="0" hangingPunct="1">
        <a:defRPr sz="9300" kern="1200">
          <a:solidFill>
            <a:schemeClr val="tx1"/>
          </a:solidFill>
          <a:latin typeface="+mn-lt"/>
          <a:ea typeface="+mn-ea"/>
          <a:cs typeface="+mn-cs"/>
        </a:defRPr>
      </a:lvl6pPr>
      <a:lvl7pPr marL="14105931" algn="l" defTabSz="4701976" rtl="0" eaLnBrk="1" latinLnBrk="0" hangingPunct="1">
        <a:defRPr sz="9300" kern="1200">
          <a:solidFill>
            <a:schemeClr val="tx1"/>
          </a:solidFill>
          <a:latin typeface="+mn-lt"/>
          <a:ea typeface="+mn-ea"/>
          <a:cs typeface="+mn-cs"/>
        </a:defRPr>
      </a:lvl7pPr>
      <a:lvl8pPr marL="16456919" algn="l" defTabSz="4701976" rtl="0" eaLnBrk="1" latinLnBrk="0" hangingPunct="1">
        <a:defRPr sz="9300" kern="1200">
          <a:solidFill>
            <a:schemeClr val="tx1"/>
          </a:solidFill>
          <a:latin typeface="+mn-lt"/>
          <a:ea typeface="+mn-ea"/>
          <a:cs typeface="+mn-cs"/>
        </a:defRPr>
      </a:lvl8pPr>
      <a:lvl9pPr marL="18807910" algn="l" defTabSz="4701976" rtl="0" eaLnBrk="1" latinLnBrk="0" hangingPunct="1">
        <a:defRPr sz="9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05958" y="5486052"/>
            <a:ext cx="14889196" cy="1031374"/>
          </a:xfrm>
          <a:prstGeom prst="rect">
            <a:avLst/>
          </a:prstGeom>
          <a:solidFill>
            <a:srgbClr val="1678D2"/>
          </a:solidFill>
          <a:ln>
            <a:noFill/>
          </a:ln>
        </p:spPr>
        <p:style>
          <a:lnRef idx="2">
            <a:schemeClr val="accent1">
              <a:shade val="50000"/>
            </a:schemeClr>
          </a:lnRef>
          <a:fillRef idx="1">
            <a:schemeClr val="accent1"/>
          </a:fillRef>
          <a:effectRef idx="0">
            <a:schemeClr val="accent1"/>
          </a:effectRef>
          <a:fontRef idx="minor">
            <a:schemeClr val="lt1"/>
          </a:fontRef>
        </p:style>
        <p:txBody>
          <a:bodyPr lIns="341218" tIns="170609" rIns="341218" bIns="170609" anchor="ctr"/>
          <a:lstStyle/>
          <a:p>
            <a:pPr defTabSz="4701976" fontAlgn="auto">
              <a:spcBef>
                <a:spcPts val="0"/>
              </a:spcBef>
              <a:spcAft>
                <a:spcPts val="0"/>
              </a:spcAft>
              <a:defRPr/>
            </a:pPr>
            <a:r>
              <a:rPr lang="en-US" sz="4400" b="1" dirty="0">
                <a:latin typeface="Arial" pitchFamily="34" charset="0"/>
                <a:cs typeface="Arial" pitchFamily="34" charset="0"/>
              </a:rPr>
              <a:t>Background</a:t>
            </a:r>
          </a:p>
        </p:txBody>
      </p:sp>
      <p:sp>
        <p:nvSpPr>
          <p:cNvPr id="9" name="Rectangle 8"/>
          <p:cNvSpPr/>
          <p:nvPr/>
        </p:nvSpPr>
        <p:spPr>
          <a:xfrm>
            <a:off x="1323474" y="1395662"/>
            <a:ext cx="22192724" cy="294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35098" tIns="117549" rIns="235098" bIns="117549">
            <a:spAutoFit/>
          </a:bodyPr>
          <a:lstStyle/>
          <a:p>
            <a:pPr defTabSz="4701976" fontAlgn="auto">
              <a:spcBef>
                <a:spcPts val="0"/>
              </a:spcBef>
              <a:spcAft>
                <a:spcPts val="0"/>
              </a:spcAft>
              <a:defRPr/>
            </a:pPr>
            <a:r>
              <a:rPr lang="en-US" sz="8800" b="1" dirty="0">
                <a:solidFill>
                  <a:srgbClr val="1678D2"/>
                </a:solidFill>
                <a:latin typeface="Arial" panose="020B0604020202020204" pitchFamily="34" charset="0"/>
                <a:cs typeface="Arial" panose="020B0604020202020204" pitchFamily="34" charset="0"/>
              </a:rPr>
              <a:t>Development of SF-6Dv2 Health Utility Weights for the United States</a:t>
            </a:r>
            <a:endParaRPr lang="en-US" sz="8000" b="1" dirty="0">
              <a:solidFill>
                <a:srgbClr val="1678D2"/>
              </a:solidFill>
              <a:latin typeface="Arial" pitchFamily="34" charset="0"/>
              <a:cs typeface="Arial" pitchFamily="34" charset="0"/>
            </a:endParaRPr>
          </a:p>
        </p:txBody>
      </p:sp>
      <p:sp>
        <p:nvSpPr>
          <p:cNvPr id="17" name="Rectangle 16"/>
          <p:cNvSpPr/>
          <p:nvPr/>
        </p:nvSpPr>
        <p:spPr>
          <a:xfrm>
            <a:off x="1274165" y="14282479"/>
            <a:ext cx="14889196" cy="1031374"/>
          </a:xfrm>
          <a:prstGeom prst="rect">
            <a:avLst/>
          </a:prstGeom>
          <a:solidFill>
            <a:srgbClr val="1678D2"/>
          </a:solidFill>
          <a:ln>
            <a:noFill/>
          </a:ln>
        </p:spPr>
        <p:style>
          <a:lnRef idx="2">
            <a:schemeClr val="accent1">
              <a:shade val="50000"/>
            </a:schemeClr>
          </a:lnRef>
          <a:fillRef idx="1">
            <a:schemeClr val="accent1"/>
          </a:fillRef>
          <a:effectRef idx="0">
            <a:schemeClr val="accent1"/>
          </a:effectRef>
          <a:fontRef idx="minor">
            <a:schemeClr val="lt1"/>
          </a:fontRef>
        </p:style>
        <p:txBody>
          <a:bodyPr lIns="341218" tIns="170609" rIns="341218" bIns="170609" anchor="ctr"/>
          <a:lstStyle/>
          <a:p>
            <a:pPr defTabSz="4701976" fontAlgn="auto">
              <a:spcBef>
                <a:spcPts val="0"/>
              </a:spcBef>
              <a:spcAft>
                <a:spcPts val="0"/>
              </a:spcAft>
              <a:defRPr/>
            </a:pPr>
            <a:r>
              <a:rPr lang="en-US" sz="4400" b="1" dirty="0">
                <a:latin typeface="Arial" pitchFamily="34" charset="0"/>
                <a:cs typeface="Arial" pitchFamily="34" charset="0"/>
              </a:rPr>
              <a:t>Study Objectives</a:t>
            </a:r>
          </a:p>
        </p:txBody>
      </p:sp>
      <p:sp>
        <p:nvSpPr>
          <p:cNvPr id="20" name="Rectangle 19"/>
          <p:cNvSpPr/>
          <p:nvPr/>
        </p:nvSpPr>
        <p:spPr>
          <a:xfrm>
            <a:off x="1274165" y="15973314"/>
            <a:ext cx="14889196" cy="1028524"/>
          </a:xfrm>
          <a:prstGeom prst="rect">
            <a:avLst/>
          </a:prstGeom>
          <a:solidFill>
            <a:srgbClr val="1678D2"/>
          </a:solidFill>
          <a:ln>
            <a:noFill/>
          </a:ln>
        </p:spPr>
        <p:style>
          <a:lnRef idx="2">
            <a:schemeClr val="accent1">
              <a:shade val="50000"/>
            </a:schemeClr>
          </a:lnRef>
          <a:fillRef idx="1">
            <a:schemeClr val="accent1"/>
          </a:fillRef>
          <a:effectRef idx="0">
            <a:schemeClr val="accent1"/>
          </a:effectRef>
          <a:fontRef idx="minor">
            <a:schemeClr val="lt1"/>
          </a:fontRef>
        </p:style>
        <p:txBody>
          <a:bodyPr lIns="341218" tIns="170609" rIns="341218" bIns="170609" anchor="ctr"/>
          <a:lstStyle/>
          <a:p>
            <a:pPr defTabSz="4701976" fontAlgn="auto">
              <a:spcBef>
                <a:spcPts val="0"/>
              </a:spcBef>
              <a:spcAft>
                <a:spcPts val="0"/>
              </a:spcAft>
              <a:defRPr/>
            </a:pPr>
            <a:r>
              <a:rPr lang="en-US" sz="4400" b="1" dirty="0">
                <a:latin typeface="Arial" pitchFamily="34" charset="0"/>
                <a:cs typeface="Arial" pitchFamily="34" charset="0"/>
              </a:rPr>
              <a:t>Methods</a:t>
            </a:r>
          </a:p>
        </p:txBody>
      </p:sp>
      <p:sp>
        <p:nvSpPr>
          <p:cNvPr id="14392" name="TextBox 35"/>
          <p:cNvSpPr txBox="1">
            <a:spLocks noChangeArrowheads="1"/>
          </p:cNvSpPr>
          <p:nvPr/>
        </p:nvSpPr>
        <p:spPr bwMode="auto">
          <a:xfrm>
            <a:off x="1205957" y="4040542"/>
            <a:ext cx="22192724" cy="1349804"/>
          </a:xfrm>
          <a:prstGeom prst="rect">
            <a:avLst/>
          </a:prstGeom>
          <a:noFill/>
          <a:ln w="9525">
            <a:noFill/>
            <a:miter lim="800000"/>
            <a:headEnd/>
            <a:tailEnd/>
          </a:ln>
        </p:spPr>
        <p:txBody>
          <a:bodyPr wrap="square" lIns="117549" tIns="58775" rIns="117549" bIns="58775">
            <a:spAutoFit/>
          </a:bodyPr>
          <a:lstStyle/>
          <a:p>
            <a:r>
              <a:rPr lang="en-US" sz="3200" b="1" dirty="0">
                <a:cs typeface="Arial" charset="0"/>
              </a:rPr>
              <a:t>Regina Rendas-Baum</a:t>
            </a:r>
            <a:r>
              <a:rPr lang="en-US" sz="3200" b="1" baseline="30000" dirty="0">
                <a:cs typeface="Arial" charset="0"/>
              </a:rPr>
              <a:t>1</a:t>
            </a:r>
            <a:r>
              <a:rPr lang="en-US" sz="3200" b="1" dirty="0">
                <a:cs typeface="Arial" charset="0"/>
              </a:rPr>
              <a:t>, Brendan Mulhern</a:t>
            </a:r>
            <a:r>
              <a:rPr lang="en-US" sz="3200" b="1" baseline="30000" dirty="0">
                <a:cs typeface="Arial" charset="0"/>
              </a:rPr>
              <a:t>2</a:t>
            </a:r>
            <a:r>
              <a:rPr lang="en-US" sz="3200" b="1" dirty="0">
                <a:cs typeface="Arial" charset="0"/>
              </a:rPr>
              <a:t>, Cary Thurm</a:t>
            </a:r>
            <a:r>
              <a:rPr lang="en-US" sz="3200" b="1" baseline="30000" dirty="0">
                <a:cs typeface="Arial" charset="0"/>
              </a:rPr>
              <a:t>1</a:t>
            </a:r>
            <a:r>
              <a:rPr lang="en-US" sz="3200" b="1" dirty="0">
                <a:cs typeface="Arial" charset="0"/>
              </a:rPr>
              <a:t>, Kristen McCausland</a:t>
            </a:r>
            <a:r>
              <a:rPr lang="en-US" sz="3200" b="1" baseline="30000" dirty="0">
                <a:cs typeface="Arial" charset="0"/>
              </a:rPr>
              <a:t>1</a:t>
            </a:r>
            <a:r>
              <a:rPr lang="en-US" sz="3200" b="1" dirty="0">
                <a:cs typeface="Arial" charset="0"/>
              </a:rPr>
              <a:t>, John E Brazier</a:t>
            </a:r>
            <a:r>
              <a:rPr lang="en-US" sz="3200" b="1" baseline="30000" dirty="0">
                <a:cs typeface="Arial" charset="0"/>
              </a:rPr>
              <a:t>3</a:t>
            </a:r>
            <a:r>
              <a:rPr lang="en-US" sz="3200" b="1" dirty="0">
                <a:cs typeface="Arial" charset="0"/>
              </a:rPr>
              <a:t>, Jakob B Bjorner</a:t>
            </a:r>
            <a:r>
              <a:rPr lang="en-US" sz="3200" b="1" baseline="30000" dirty="0">
                <a:cs typeface="Arial" charset="0"/>
              </a:rPr>
              <a:t>4</a:t>
            </a:r>
          </a:p>
          <a:p>
            <a:r>
              <a:rPr lang="en-US" sz="2400" baseline="30000" dirty="0">
                <a:cs typeface="Arial" charset="0"/>
              </a:rPr>
              <a:t>1</a:t>
            </a:r>
            <a:r>
              <a:rPr lang="en-US" sz="2400" dirty="0">
                <a:cs typeface="Arial" charset="0"/>
              </a:rPr>
              <a:t>QualityMetric, Incorporated LLC, Johnston, RI, USA, </a:t>
            </a:r>
            <a:r>
              <a:rPr lang="en-US" sz="2400" baseline="30000" dirty="0">
                <a:cs typeface="Arial" charset="0"/>
              </a:rPr>
              <a:t>2</a:t>
            </a:r>
            <a:r>
              <a:rPr lang="en-US" sz="2400" dirty="0">
                <a:cs typeface="Arial" charset="0"/>
              </a:rPr>
              <a:t>University of Technology Sydney, Sydney, NSW, Australia, </a:t>
            </a:r>
            <a:r>
              <a:rPr lang="en-US" sz="2400" baseline="30000" dirty="0">
                <a:cs typeface="Arial" charset="0"/>
              </a:rPr>
              <a:t>3</a:t>
            </a:r>
            <a:r>
              <a:rPr lang="en-US" sz="2400" dirty="0">
                <a:cs typeface="Arial" charset="0"/>
              </a:rPr>
              <a:t>University of Sheffield, Sheffield, UK, </a:t>
            </a:r>
            <a:r>
              <a:rPr lang="en-US" sz="2400" baseline="30000" dirty="0">
                <a:cs typeface="Arial" charset="0"/>
              </a:rPr>
              <a:t>4</a:t>
            </a:r>
            <a:r>
              <a:rPr lang="en-US" sz="2400" dirty="0">
                <a:cs typeface="Arial" charset="0"/>
              </a:rPr>
              <a:t>QualityMetric Incorporated, LLC, </a:t>
            </a:r>
            <a:r>
              <a:rPr lang="en-US" sz="2400" dirty="0" err="1">
                <a:cs typeface="Arial" charset="0"/>
              </a:rPr>
              <a:t>Virum</a:t>
            </a:r>
            <a:r>
              <a:rPr lang="en-US" sz="2400" dirty="0">
                <a:cs typeface="Arial" charset="0"/>
              </a:rPr>
              <a:t>, Denmark</a:t>
            </a:r>
            <a:endParaRPr lang="en-US" sz="4000" dirty="0">
              <a:cs typeface="Arial" charset="0"/>
            </a:endParaRPr>
          </a:p>
        </p:txBody>
      </p:sp>
      <p:sp>
        <p:nvSpPr>
          <p:cNvPr id="25" name="Rectangle 24"/>
          <p:cNvSpPr/>
          <p:nvPr/>
        </p:nvSpPr>
        <p:spPr>
          <a:xfrm>
            <a:off x="17351522" y="35294870"/>
            <a:ext cx="15656570" cy="1031374"/>
          </a:xfrm>
          <a:prstGeom prst="rect">
            <a:avLst/>
          </a:prstGeom>
          <a:solidFill>
            <a:srgbClr val="1678D2"/>
          </a:solidFill>
          <a:ln>
            <a:noFill/>
          </a:ln>
        </p:spPr>
        <p:style>
          <a:lnRef idx="2">
            <a:schemeClr val="accent1">
              <a:shade val="50000"/>
            </a:schemeClr>
          </a:lnRef>
          <a:fillRef idx="1">
            <a:schemeClr val="accent1"/>
          </a:fillRef>
          <a:effectRef idx="0">
            <a:schemeClr val="accent1"/>
          </a:effectRef>
          <a:fontRef idx="minor">
            <a:schemeClr val="lt1"/>
          </a:fontRef>
        </p:style>
        <p:txBody>
          <a:bodyPr lIns="341218" tIns="170609" rIns="341218" bIns="170609" anchor="ctr"/>
          <a:lstStyle/>
          <a:p>
            <a:pPr defTabSz="4701976" fontAlgn="auto">
              <a:spcBef>
                <a:spcPts val="0"/>
              </a:spcBef>
              <a:spcAft>
                <a:spcPts val="0"/>
              </a:spcAft>
              <a:defRPr/>
            </a:pPr>
            <a:r>
              <a:rPr lang="en-US" sz="4400" b="1" dirty="0">
                <a:latin typeface="Arial" pitchFamily="34" charset="0"/>
                <a:cs typeface="Arial" pitchFamily="34" charset="0"/>
              </a:rPr>
              <a:t>Conclusions</a:t>
            </a:r>
          </a:p>
        </p:txBody>
      </p:sp>
      <p:sp>
        <p:nvSpPr>
          <p:cNvPr id="14395" name="Content Placeholder 4"/>
          <p:cNvSpPr>
            <a:spLocks noGrp="1"/>
          </p:cNvSpPr>
          <p:nvPr>
            <p:ph sz="quarter" idx="10"/>
          </p:nvPr>
        </p:nvSpPr>
        <p:spPr>
          <a:xfrm>
            <a:off x="1205958" y="6430478"/>
            <a:ext cx="14889196" cy="7339350"/>
          </a:xfrm>
        </p:spPr>
        <p:txBody>
          <a:bodyPr/>
          <a:lstStyle/>
          <a:p>
            <a:pPr>
              <a:lnSpc>
                <a:spcPct val="150000"/>
              </a:lnSpc>
              <a:spcBef>
                <a:spcPts val="0"/>
              </a:spcBef>
              <a:buClrTx/>
            </a:pPr>
            <a:r>
              <a:rPr lang="en-US" sz="2500" dirty="0"/>
              <a:t>In 1998, researchers developed the SF-6D based on responses to 11 questions from the SF-36</a:t>
            </a:r>
            <a:r>
              <a:rPr lang="en-US" sz="2500" baseline="30000" dirty="0"/>
              <a:t>1</a:t>
            </a:r>
            <a:r>
              <a:rPr lang="en-US" sz="2500" dirty="0"/>
              <a:t> with the resulting classification describing health states in 6 multi-level dimensions: physical functioning (PF), role limitations (RL), bodily pain (BP), vitality (VT), social functioning (SF), and mental health (MH)</a:t>
            </a:r>
          </a:p>
          <a:p>
            <a:pPr>
              <a:lnSpc>
                <a:spcPct val="150000"/>
              </a:lnSpc>
              <a:spcBef>
                <a:spcPts val="0"/>
              </a:spcBef>
              <a:spcAft>
                <a:spcPts val="0"/>
              </a:spcAft>
              <a:buClrTx/>
            </a:pPr>
            <a:r>
              <a:rPr lang="en-US" sz="2500" dirty="0"/>
              <a:t>A new version of the SF-6D health state classification system (SF-6Dv2) was recently developed using a multi-step process</a:t>
            </a:r>
            <a:r>
              <a:rPr lang="en-US" sz="2500" baseline="30000" dirty="0"/>
              <a:t>2</a:t>
            </a:r>
            <a:r>
              <a:rPr lang="en-US" sz="2500" dirty="0"/>
              <a:t> that included the following:</a:t>
            </a:r>
          </a:p>
          <a:p>
            <a:pPr lvl="1">
              <a:lnSpc>
                <a:spcPct val="150000"/>
              </a:lnSpc>
              <a:spcBef>
                <a:spcPts val="0"/>
              </a:spcBef>
              <a:spcAft>
                <a:spcPts val="0"/>
              </a:spcAft>
            </a:pPr>
            <a:r>
              <a:rPr lang="en-US" sz="2500" dirty="0"/>
              <a:t>Evaluating item performance and differential item functioning (DIF) using item response theory (IRT) analyses and establishing dimensionality through factor analysis</a:t>
            </a:r>
          </a:p>
          <a:p>
            <a:pPr lvl="1">
              <a:lnSpc>
                <a:spcPct val="150000"/>
              </a:lnSpc>
              <a:spcBef>
                <a:spcPts val="0"/>
              </a:spcBef>
              <a:spcAft>
                <a:spcPts val="0"/>
              </a:spcAft>
            </a:pPr>
            <a:r>
              <a:rPr lang="en-US" sz="2500" dirty="0"/>
              <a:t>Obtaining a simpler classification of physical function with clearer separation between levels</a:t>
            </a:r>
            <a:r>
              <a:rPr lang="en-US" sz="2500" strike="sngStrike" dirty="0">
                <a:solidFill>
                  <a:srgbClr val="FF0000"/>
                </a:solidFill>
              </a:rPr>
              <a:t>;</a:t>
            </a:r>
            <a:r>
              <a:rPr lang="en-US" sz="2500" dirty="0"/>
              <a:t> </a:t>
            </a:r>
          </a:p>
          <a:p>
            <a:pPr lvl="1">
              <a:lnSpc>
                <a:spcPct val="150000"/>
              </a:lnSpc>
              <a:spcBef>
                <a:spcPts val="0"/>
              </a:spcBef>
              <a:spcAft>
                <a:spcPts val="0"/>
              </a:spcAft>
            </a:pPr>
            <a:r>
              <a:rPr lang="en-US" sz="2500" dirty="0"/>
              <a:t>Using negative wording to describe vitality, using pain severity rather than pain interference</a:t>
            </a:r>
            <a:r>
              <a:rPr lang="en-US" sz="2500" dirty="0">
                <a:solidFill>
                  <a:srgbClr val="FF0000"/>
                </a:solidFill>
              </a:rPr>
              <a:t>,</a:t>
            </a:r>
            <a:r>
              <a:rPr lang="en-US" sz="2500" dirty="0"/>
              <a:t> and using a more detailed 5-level description of role limitations</a:t>
            </a:r>
          </a:p>
          <a:p>
            <a:pPr>
              <a:lnSpc>
                <a:spcPct val="150000"/>
              </a:lnSpc>
              <a:spcBef>
                <a:spcPts val="0"/>
              </a:spcBef>
              <a:spcAft>
                <a:spcPts val="0"/>
              </a:spcAft>
              <a:buClrTx/>
            </a:pPr>
            <a:r>
              <a:rPr lang="en-US" sz="2500" dirty="0"/>
              <a:t>SF-6Dv2 value sets have been developed for the UK</a:t>
            </a:r>
            <a:r>
              <a:rPr lang="en-US" sz="2500" baseline="30000" dirty="0"/>
              <a:t>3</a:t>
            </a:r>
            <a:r>
              <a:rPr lang="en-US" sz="2500" dirty="0"/>
              <a:t>, China</a:t>
            </a:r>
            <a:r>
              <a:rPr lang="en-US" sz="2500" baseline="30000" dirty="0"/>
              <a:t>4</a:t>
            </a:r>
            <a:r>
              <a:rPr lang="en-US" sz="2500" dirty="0"/>
              <a:t> and Australia</a:t>
            </a:r>
            <a:r>
              <a:rPr lang="en-US" sz="2500" baseline="30000" dirty="0"/>
              <a:t>5</a:t>
            </a:r>
          </a:p>
        </p:txBody>
      </p:sp>
      <p:sp>
        <p:nvSpPr>
          <p:cNvPr id="14396" name="Content Placeholder 6"/>
          <p:cNvSpPr>
            <a:spLocks noGrp="1"/>
          </p:cNvSpPr>
          <p:nvPr>
            <p:ph sz="quarter" idx="11"/>
          </p:nvPr>
        </p:nvSpPr>
        <p:spPr>
          <a:xfrm>
            <a:off x="16915532" y="6573392"/>
            <a:ext cx="7801476" cy="2201469"/>
          </a:xfrm>
        </p:spPr>
        <p:txBody>
          <a:bodyPr/>
          <a:lstStyle/>
          <a:p>
            <a:pPr marL="0" indent="0">
              <a:buNone/>
            </a:pPr>
            <a:r>
              <a:rPr lang="en-US" sz="3200" b="1" dirty="0">
                <a:solidFill>
                  <a:srgbClr val="1678D2"/>
                </a:solidFill>
              </a:rPr>
              <a:t>Sample Demographics</a:t>
            </a:r>
          </a:p>
          <a:p>
            <a:pPr marL="0" indent="0">
              <a:buNone/>
            </a:pPr>
            <a:endParaRPr lang="en-US" sz="2600" b="1" dirty="0"/>
          </a:p>
          <a:p>
            <a:pPr marL="0" indent="0">
              <a:buNone/>
            </a:pPr>
            <a:endParaRPr lang="en-US" sz="2600" dirty="0"/>
          </a:p>
        </p:txBody>
      </p:sp>
      <p:sp>
        <p:nvSpPr>
          <p:cNvPr id="14397" name="Content Placeholder 4"/>
          <p:cNvSpPr txBox="1">
            <a:spLocks/>
          </p:cNvSpPr>
          <p:nvPr/>
        </p:nvSpPr>
        <p:spPr bwMode="auto">
          <a:xfrm>
            <a:off x="1321393" y="15165043"/>
            <a:ext cx="14784354" cy="1053517"/>
          </a:xfrm>
          <a:prstGeom prst="rect">
            <a:avLst/>
          </a:prstGeom>
          <a:noFill/>
          <a:ln w="9525">
            <a:noFill/>
            <a:miter lim="800000"/>
            <a:headEnd/>
            <a:tailEnd/>
          </a:ln>
        </p:spPr>
        <p:txBody>
          <a:bodyPr lIns="470198" tIns="235098" rIns="470198" bIns="235098"/>
          <a:lstStyle/>
          <a:p>
            <a:r>
              <a:rPr lang="en-US" sz="2500" dirty="0">
                <a:latin typeface="Arial" panose="020B0604020202020204" pitchFamily="34" charset="0"/>
                <a:cs typeface="Arial" panose="020B0604020202020204" pitchFamily="34" charset="0"/>
              </a:rPr>
              <a:t>To estimate the SF-6Dv2 value set for the United States (US).</a:t>
            </a:r>
          </a:p>
        </p:txBody>
      </p:sp>
      <p:sp>
        <p:nvSpPr>
          <p:cNvPr id="14400" name="Content Placeholder 6"/>
          <p:cNvSpPr txBox="1">
            <a:spLocks/>
          </p:cNvSpPr>
          <p:nvPr/>
        </p:nvSpPr>
        <p:spPr bwMode="auto">
          <a:xfrm>
            <a:off x="17395831" y="36459090"/>
            <a:ext cx="15656570" cy="6928084"/>
          </a:xfrm>
          <a:prstGeom prst="rect">
            <a:avLst/>
          </a:prstGeom>
          <a:solidFill>
            <a:srgbClr val="15C9C0"/>
          </a:solidFill>
          <a:ln w="9525">
            <a:noFill/>
            <a:miter lim="800000"/>
            <a:headEnd/>
            <a:tailEnd/>
          </a:ln>
        </p:spPr>
        <p:txBody>
          <a:bodyPr wrap="square" lIns="170609" tIns="170609" rIns="170609" bIns="170609">
            <a:spAutoFit/>
          </a:bodyPr>
          <a:lstStyle/>
          <a:p>
            <a:pPr marL="550924" indent="-550924">
              <a:lnSpc>
                <a:spcPct val="150000"/>
              </a:lnSpc>
              <a:spcBef>
                <a:spcPts val="1119"/>
              </a:spcBef>
              <a:spcAft>
                <a:spcPts val="1119"/>
              </a:spcAft>
              <a:buClr>
                <a:srgbClr val="1678D2"/>
              </a:buClr>
              <a:buFont typeface="Wingdings" pitchFamily="2" charset="2"/>
              <a:buChar char="§"/>
            </a:pPr>
            <a:r>
              <a:rPr lang="en-US" sz="2800" dirty="0">
                <a:solidFill>
                  <a:schemeClr val="bg1"/>
                </a:solidFill>
                <a:cs typeface="Arial" charset="0"/>
              </a:rPr>
              <a:t>In contrast to results from prior studies, a term triggered by selecting the worst health state on any dimension was not relevant to the US value set </a:t>
            </a:r>
          </a:p>
          <a:p>
            <a:pPr marL="550924" indent="-550924">
              <a:lnSpc>
                <a:spcPct val="150000"/>
              </a:lnSpc>
              <a:spcBef>
                <a:spcPts val="1119"/>
              </a:spcBef>
              <a:spcAft>
                <a:spcPts val="1119"/>
              </a:spcAft>
              <a:buClr>
                <a:srgbClr val="1678D2"/>
              </a:buClr>
              <a:buFont typeface="Wingdings" pitchFamily="2" charset="2"/>
              <a:buChar char="§"/>
            </a:pPr>
            <a:r>
              <a:rPr lang="en-US" sz="2800" dirty="0">
                <a:solidFill>
                  <a:schemeClr val="bg1"/>
                </a:solidFill>
                <a:cs typeface="Arial" charset="0"/>
              </a:rPr>
              <a:t>Compared to the UK, Chinese, and Australian weights, the US value set results in consistently numerically higher weights for physical functioning and role functioning </a:t>
            </a:r>
          </a:p>
          <a:p>
            <a:pPr marL="550924" indent="-550924">
              <a:lnSpc>
                <a:spcPct val="150000"/>
              </a:lnSpc>
              <a:spcBef>
                <a:spcPts val="1119"/>
              </a:spcBef>
              <a:spcAft>
                <a:spcPts val="1119"/>
              </a:spcAft>
              <a:buClr>
                <a:srgbClr val="1678D2"/>
              </a:buClr>
              <a:buFont typeface="Wingdings" pitchFamily="2" charset="2"/>
              <a:buChar char="§"/>
            </a:pPr>
            <a:r>
              <a:rPr lang="en-US" sz="2800" dirty="0">
                <a:solidFill>
                  <a:schemeClr val="bg1"/>
                </a:solidFill>
                <a:cs typeface="Arial" charset="0"/>
              </a:rPr>
              <a:t>The US tariffs suggest more sensitivity (greater disutility) to low levels of pain and mental distress, but less sensitivity (lower disutility) to impact on role and physical functioning compared to the UK and Australian tariffs</a:t>
            </a:r>
          </a:p>
          <a:p>
            <a:pPr marL="550924" indent="-550924">
              <a:lnSpc>
                <a:spcPct val="150000"/>
              </a:lnSpc>
              <a:spcBef>
                <a:spcPts val="1119"/>
              </a:spcBef>
              <a:spcAft>
                <a:spcPts val="1119"/>
              </a:spcAft>
              <a:buClr>
                <a:srgbClr val="1678D2"/>
              </a:buClr>
              <a:buFont typeface="Wingdings" pitchFamily="2" charset="2"/>
              <a:buChar char="§"/>
            </a:pPr>
            <a:r>
              <a:rPr lang="en-US" sz="2800" dirty="0">
                <a:solidFill>
                  <a:schemeClr val="bg1"/>
                </a:solidFill>
                <a:cs typeface="Arial" charset="0"/>
              </a:rPr>
              <a:t>Establishing US-based utility weights for the newly developed SF-6Dv2 is an important step towards greater adoption of use in health economic analyses in the US</a:t>
            </a:r>
            <a:endParaRPr lang="en-US" sz="3200" dirty="0">
              <a:solidFill>
                <a:schemeClr val="bg1"/>
              </a:solidFill>
              <a:cs typeface="Arial" charset="0"/>
            </a:endParaRPr>
          </a:p>
        </p:txBody>
      </p:sp>
      <p:sp>
        <p:nvSpPr>
          <p:cNvPr id="14401" name="TextBox 6"/>
          <p:cNvSpPr txBox="1">
            <a:spLocks noChangeArrowheads="1"/>
          </p:cNvSpPr>
          <p:nvPr/>
        </p:nvSpPr>
        <p:spPr bwMode="auto">
          <a:xfrm>
            <a:off x="1205959" y="47572031"/>
            <a:ext cx="22310239" cy="541606"/>
          </a:xfrm>
          <a:prstGeom prst="rect">
            <a:avLst/>
          </a:prstGeom>
          <a:noFill/>
          <a:ln w="9525">
            <a:noFill/>
            <a:miter lim="800000"/>
            <a:headEnd/>
            <a:tailEnd/>
          </a:ln>
        </p:spPr>
        <p:txBody>
          <a:bodyPr wrap="square" lIns="170609" tIns="85304" rIns="170609" bIns="85304">
            <a:spAutoFit/>
          </a:bodyPr>
          <a:lstStyle/>
          <a:p>
            <a:pPr defTabSz="6824350"/>
            <a:r>
              <a:rPr lang="en-US" sz="2400" b="1" dirty="0">
                <a:cs typeface="Arial" charset="0"/>
              </a:rPr>
              <a:t>Poster presented at </a:t>
            </a:r>
            <a:r>
              <a:rPr lang="en-US" sz="2400" b="1">
                <a:cs typeface="Arial" charset="0"/>
              </a:rPr>
              <a:t>ISPOR Europe 2022; </a:t>
            </a:r>
            <a:r>
              <a:rPr lang="en-US" sz="2400" b="1" dirty="0">
                <a:cs typeface="Arial" charset="0"/>
              </a:rPr>
              <a:t>6-9 November 2022, Vienna, Austria</a:t>
            </a:r>
          </a:p>
        </p:txBody>
      </p:sp>
      <p:sp>
        <p:nvSpPr>
          <p:cNvPr id="27" name="Rectangle 26"/>
          <p:cNvSpPr/>
          <p:nvPr/>
        </p:nvSpPr>
        <p:spPr>
          <a:xfrm>
            <a:off x="17332293" y="43488802"/>
            <a:ext cx="15783645" cy="7427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41218" tIns="170609" rIns="341218" bIns="170609" anchor="ctr"/>
          <a:lstStyle/>
          <a:p>
            <a:pPr defTabSz="4701976" fontAlgn="auto">
              <a:spcBef>
                <a:spcPts val="0"/>
              </a:spcBef>
              <a:spcAft>
                <a:spcPts val="0"/>
              </a:spcAft>
              <a:defRPr/>
            </a:pPr>
            <a:r>
              <a:rPr lang="en-US" sz="4400" b="1" dirty="0">
                <a:solidFill>
                  <a:srgbClr val="1678D2"/>
                </a:solidFill>
                <a:latin typeface="Arial" pitchFamily="34" charset="0"/>
                <a:cs typeface="Arial" pitchFamily="34" charset="0"/>
              </a:rPr>
              <a:t>References</a:t>
            </a:r>
          </a:p>
        </p:txBody>
      </p:sp>
      <p:sp>
        <p:nvSpPr>
          <p:cNvPr id="30" name="Rectangle 29"/>
          <p:cNvSpPr/>
          <p:nvPr/>
        </p:nvSpPr>
        <p:spPr>
          <a:xfrm>
            <a:off x="16868274" y="5486052"/>
            <a:ext cx="15439888" cy="1031374"/>
          </a:xfrm>
          <a:prstGeom prst="rect">
            <a:avLst/>
          </a:prstGeom>
          <a:solidFill>
            <a:srgbClr val="1678D2"/>
          </a:solidFill>
          <a:ln>
            <a:noFill/>
          </a:ln>
        </p:spPr>
        <p:style>
          <a:lnRef idx="2">
            <a:schemeClr val="accent1">
              <a:shade val="50000"/>
            </a:schemeClr>
          </a:lnRef>
          <a:fillRef idx="1">
            <a:schemeClr val="accent1"/>
          </a:fillRef>
          <a:effectRef idx="0">
            <a:schemeClr val="accent1"/>
          </a:effectRef>
          <a:fontRef idx="minor">
            <a:schemeClr val="lt1"/>
          </a:fontRef>
        </p:style>
        <p:txBody>
          <a:bodyPr lIns="341218" tIns="170609" rIns="341218" bIns="170609" anchor="ctr"/>
          <a:lstStyle/>
          <a:p>
            <a:pPr defTabSz="4701976" fontAlgn="auto">
              <a:spcBef>
                <a:spcPts val="0"/>
              </a:spcBef>
              <a:spcAft>
                <a:spcPts val="0"/>
              </a:spcAft>
              <a:defRPr/>
            </a:pPr>
            <a:r>
              <a:rPr lang="en-US" sz="4400" b="1" dirty="0">
                <a:latin typeface="Arial" pitchFamily="34" charset="0"/>
                <a:cs typeface="Arial" pitchFamily="34" charset="0"/>
              </a:rPr>
              <a:t>Results</a:t>
            </a:r>
            <a:r>
              <a:rPr lang="en-US" sz="4700" b="1" dirty="0">
                <a:latin typeface="Arial" pitchFamily="34" charset="0"/>
                <a:cs typeface="Arial" pitchFamily="34" charset="0"/>
              </a:rPr>
              <a:t> </a:t>
            </a:r>
          </a:p>
        </p:txBody>
      </p:sp>
      <p:sp>
        <p:nvSpPr>
          <p:cNvPr id="31" name="TextBox 30">
            <a:extLst>
              <a:ext uri="{FF2B5EF4-FFF2-40B4-BE49-F238E27FC236}">
                <a16:creationId xmlns:a16="http://schemas.microsoft.com/office/drawing/2014/main" id="{A5F39E87-3E76-4E32-B81B-0EA45CE32176}"/>
              </a:ext>
            </a:extLst>
          </p:cNvPr>
          <p:cNvSpPr txBox="1"/>
          <p:nvPr/>
        </p:nvSpPr>
        <p:spPr>
          <a:xfrm>
            <a:off x="1288199" y="16949558"/>
            <a:ext cx="14794418" cy="9439059"/>
          </a:xfrm>
          <a:prstGeom prst="rect">
            <a:avLst/>
          </a:prstGeom>
          <a:noFill/>
        </p:spPr>
        <p:txBody>
          <a:bodyPr wrap="square" rtlCol="0">
            <a:spAutoFit/>
          </a:bodyPr>
          <a:lstStyle/>
          <a:p>
            <a:pPr>
              <a:lnSpc>
                <a:spcPct val="150000"/>
              </a:lnSpc>
            </a:pPr>
            <a:r>
              <a:rPr lang="en-US" sz="2500" dirty="0">
                <a:latin typeface="Arial" pitchFamily="34" charset="0"/>
                <a:cs typeface="Arial" pitchFamily="34" charset="0"/>
              </a:rPr>
              <a:t>Discrete choice experiments (DCE) are a method by which stated preference data are obtained based on comparisons of different health states. By including survival in the model, the DCE estimates can be anchored on the utility scale (where 1 is equivalent to full health, and 0 is equivalent to death). This approach, named DCE with survival (DCE</a:t>
            </a:r>
            <a:r>
              <a:rPr lang="en-US" sz="2500" baseline="-25000" dirty="0">
                <a:latin typeface="Arial" pitchFamily="34" charset="0"/>
                <a:cs typeface="Arial" pitchFamily="34" charset="0"/>
              </a:rPr>
              <a:t>TTO</a:t>
            </a:r>
            <a:r>
              <a:rPr lang="en-US" sz="2500" dirty="0">
                <a:latin typeface="Arial" pitchFamily="34" charset="0"/>
                <a:cs typeface="Arial" pitchFamily="34" charset="0"/>
              </a:rPr>
              <a:t>) was used in this study. </a:t>
            </a:r>
          </a:p>
          <a:p>
            <a:endParaRPr lang="en-US" sz="2500" dirty="0">
              <a:latin typeface="Arial" pitchFamily="34" charset="0"/>
              <a:cs typeface="Arial" pitchFamily="34" charset="0"/>
            </a:endParaRPr>
          </a:p>
          <a:p>
            <a:r>
              <a:rPr lang="en-US" sz="3200" b="1" dirty="0">
                <a:solidFill>
                  <a:srgbClr val="1678D2"/>
                </a:solidFill>
                <a:latin typeface="Arial" pitchFamily="34" charset="0"/>
                <a:cs typeface="Arial" pitchFamily="34" charset="0"/>
              </a:rPr>
              <a:t>Discrete Choice Experiment Designs</a:t>
            </a:r>
          </a:p>
          <a:p>
            <a:pPr marL="342900" indent="-342900">
              <a:lnSpc>
                <a:spcPct val="150000"/>
              </a:lnSpc>
              <a:spcBef>
                <a:spcPts val="1200"/>
              </a:spcBef>
              <a:buFont typeface="Arial" panose="020B0604020202020204" pitchFamily="34" charset="0"/>
              <a:buChar char="•"/>
            </a:pPr>
            <a:r>
              <a:rPr lang="en-US" sz="2500" u="sng" dirty="0">
                <a:latin typeface="Arial" pitchFamily="34" charset="0"/>
                <a:cs typeface="Arial" pitchFamily="34" charset="0"/>
              </a:rPr>
              <a:t>Design 1 (core)</a:t>
            </a:r>
            <a:r>
              <a:rPr lang="en-US" sz="2500" dirty="0">
                <a:latin typeface="Arial" pitchFamily="34" charset="0"/>
                <a:cs typeface="Arial" pitchFamily="34" charset="0"/>
              </a:rPr>
              <a:t>: 8 choice tasks from a set of 304 based on a full factorial design that excluded combinations of two-way dimension levels that were very unlikely to occur; each task compared 2 health profiles with 1 of 4 duration levels (1, 4, 7, and 10 years); small priors for duration/dimension calculated as average of the corresponding model parameter in prior studies</a:t>
            </a:r>
            <a:r>
              <a:rPr lang="en-US" sz="2500" baseline="30000" dirty="0">
                <a:latin typeface="Arial" pitchFamily="34" charset="0"/>
                <a:cs typeface="Arial" pitchFamily="34" charset="0"/>
              </a:rPr>
              <a:t>3, 5 </a:t>
            </a:r>
          </a:p>
          <a:p>
            <a:pPr marL="342900" indent="-342900">
              <a:lnSpc>
                <a:spcPct val="150000"/>
              </a:lnSpc>
              <a:spcBef>
                <a:spcPts val="1200"/>
              </a:spcBef>
              <a:buFont typeface="Arial" panose="020B0604020202020204" pitchFamily="34" charset="0"/>
              <a:buChar char="•"/>
            </a:pPr>
            <a:r>
              <a:rPr lang="en-US" sz="2500" u="sng" dirty="0">
                <a:latin typeface="Arial" pitchFamily="34" charset="0"/>
                <a:cs typeface="Arial" pitchFamily="34" charset="0"/>
              </a:rPr>
              <a:t>Design 2 (common)</a:t>
            </a:r>
            <a:r>
              <a:rPr lang="en-US" sz="2500" dirty="0">
                <a:latin typeface="Arial" pitchFamily="34" charset="0"/>
                <a:cs typeface="Arial" pitchFamily="34" charset="0"/>
              </a:rPr>
              <a:t>: 2 choice tasks from a set of 76, based on pairs of health states commonly experienced by the general population. Common health states were identified from a US general population study</a:t>
            </a:r>
            <a:r>
              <a:rPr lang="en-US" sz="2500" baseline="30000" dirty="0">
                <a:latin typeface="Arial" pitchFamily="34" charset="0"/>
                <a:cs typeface="Arial" pitchFamily="34" charset="0"/>
              </a:rPr>
              <a:t>6 </a:t>
            </a:r>
            <a:r>
              <a:rPr lang="en-US" sz="2500" dirty="0">
                <a:latin typeface="Arial" pitchFamily="34" charset="0"/>
                <a:cs typeface="Arial" pitchFamily="34" charset="0"/>
              </a:rPr>
              <a:t>using a multivariate latent response model and Monte-Carlo simulation </a:t>
            </a:r>
          </a:p>
          <a:p>
            <a:pPr marL="342900" indent="-342900">
              <a:lnSpc>
                <a:spcPct val="150000"/>
              </a:lnSpc>
              <a:spcBef>
                <a:spcPts val="1200"/>
              </a:spcBef>
              <a:buFont typeface="Arial" panose="020B0604020202020204" pitchFamily="34" charset="0"/>
              <a:buChar char="•"/>
            </a:pPr>
            <a:r>
              <a:rPr lang="en-US" sz="2500" u="sng" dirty="0">
                <a:latin typeface="Arial" pitchFamily="34" charset="0"/>
                <a:cs typeface="Arial" pitchFamily="34" charset="0"/>
              </a:rPr>
              <a:t>Design 3 (ternary)</a:t>
            </a:r>
            <a:r>
              <a:rPr lang="en-US" sz="2500" dirty="0">
                <a:latin typeface="Arial" pitchFamily="34" charset="0"/>
                <a:cs typeface="Arial" pitchFamily="34" charset="0"/>
              </a:rPr>
              <a:t>: 2 choice tasks from a set of 76 that involved a 3</a:t>
            </a:r>
            <a:r>
              <a:rPr lang="en-US" sz="2500" baseline="30000" dirty="0">
                <a:latin typeface="Arial" pitchFamily="34" charset="0"/>
                <a:cs typeface="Arial" pitchFamily="34" charset="0"/>
              </a:rPr>
              <a:t>rd</a:t>
            </a:r>
            <a:r>
              <a:rPr lang="en-US" sz="2500" dirty="0">
                <a:latin typeface="Arial" pitchFamily="34" charset="0"/>
                <a:cs typeface="Arial" pitchFamily="34" charset="0"/>
              </a:rPr>
              <a:t> choice of immediate death; for ternary tasks, severe health states were selected by restricting the levels to the 3 most severe in each dimension; respondents were asked to identify the best and the worst choice</a:t>
            </a:r>
          </a:p>
        </p:txBody>
      </p:sp>
      <p:sp>
        <p:nvSpPr>
          <p:cNvPr id="14368" name="TextBox 14367">
            <a:extLst>
              <a:ext uri="{FF2B5EF4-FFF2-40B4-BE49-F238E27FC236}">
                <a16:creationId xmlns:a16="http://schemas.microsoft.com/office/drawing/2014/main" id="{4AEA4CF6-2BB3-4EF6-B768-95FAC84C64C9}"/>
              </a:ext>
            </a:extLst>
          </p:cNvPr>
          <p:cNvSpPr txBox="1"/>
          <p:nvPr/>
        </p:nvSpPr>
        <p:spPr>
          <a:xfrm>
            <a:off x="1368673" y="26631800"/>
            <a:ext cx="14794688" cy="2975751"/>
          </a:xfrm>
          <a:prstGeom prst="rect">
            <a:avLst/>
          </a:prstGeom>
          <a:noFill/>
        </p:spPr>
        <p:txBody>
          <a:bodyPr wrap="square" rtlCol="0">
            <a:spAutoFit/>
          </a:bodyPr>
          <a:lstStyle/>
          <a:p>
            <a:pPr>
              <a:spcAft>
                <a:spcPts val="1200"/>
              </a:spcAft>
            </a:pPr>
            <a:r>
              <a:rPr lang="en-US" sz="3200" b="1" dirty="0">
                <a:solidFill>
                  <a:srgbClr val="1678D2"/>
                </a:solidFill>
                <a:latin typeface="Arial" pitchFamily="34" charset="0"/>
                <a:cs typeface="Arial" pitchFamily="34" charset="0"/>
              </a:rPr>
              <a:t>Data Source and Collection Process</a:t>
            </a:r>
            <a:endParaRPr lang="en-US" sz="2500" dirty="0">
              <a:solidFill>
                <a:srgbClr val="1678D2"/>
              </a:solidFill>
              <a:latin typeface="Arial" pitchFamily="34" charset="0"/>
              <a:cs typeface="Arial" pitchFamily="34" charset="0"/>
            </a:endParaRPr>
          </a:p>
          <a:p>
            <a:pPr marL="342900" indent="-342900">
              <a:lnSpc>
                <a:spcPct val="150000"/>
              </a:lnSpc>
              <a:buFont typeface="Arial" panose="020B0604020202020204" pitchFamily="34" charset="0"/>
              <a:buChar char="•"/>
            </a:pPr>
            <a:r>
              <a:rPr lang="en-US" sz="2500" dirty="0">
                <a:latin typeface="Arial" pitchFamily="34" charset="0"/>
                <a:cs typeface="Arial" pitchFamily="34" charset="0"/>
              </a:rPr>
              <a:t>A target sample of 3,800 participants was recruited from pre-existing panels to ensure ~100 participants evaluated each choice task. The survey was comprised of 3 components: 1) self complete SD-6Dv2 Health Utility Survey; 2) the primary survey component, consisting of the 15 TTO choice tasks; 3) questions about experience with certain health conditions. (Figure 1)</a:t>
            </a:r>
          </a:p>
        </p:txBody>
      </p:sp>
      <p:pic>
        <p:nvPicPr>
          <p:cNvPr id="41" name="Picture 40">
            <a:extLst>
              <a:ext uri="{FF2B5EF4-FFF2-40B4-BE49-F238E27FC236}">
                <a16:creationId xmlns:a16="http://schemas.microsoft.com/office/drawing/2014/main" id="{EDF42F77-0D15-4249-B1BC-1C7515CCEED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91458" y="30874117"/>
            <a:ext cx="10706274" cy="9692640"/>
          </a:xfrm>
          <a:prstGeom prst="rect">
            <a:avLst/>
          </a:prstGeom>
          <a:noFill/>
        </p:spPr>
      </p:pic>
      <p:sp>
        <p:nvSpPr>
          <p:cNvPr id="14370" name="TextBox 14369">
            <a:extLst>
              <a:ext uri="{FF2B5EF4-FFF2-40B4-BE49-F238E27FC236}">
                <a16:creationId xmlns:a16="http://schemas.microsoft.com/office/drawing/2014/main" id="{ECE0F40C-7E0D-461C-9DEB-E7B38905A206}"/>
              </a:ext>
            </a:extLst>
          </p:cNvPr>
          <p:cNvSpPr txBox="1"/>
          <p:nvPr/>
        </p:nvSpPr>
        <p:spPr>
          <a:xfrm>
            <a:off x="1572949" y="30108327"/>
            <a:ext cx="14281242" cy="523220"/>
          </a:xfrm>
          <a:prstGeom prst="rect">
            <a:avLst/>
          </a:prstGeom>
          <a:noFill/>
        </p:spPr>
        <p:txBody>
          <a:bodyPr wrap="square" rtlCol="0">
            <a:spAutoFit/>
          </a:bodyPr>
          <a:lstStyle/>
          <a:p>
            <a:r>
              <a:rPr lang="en-US" sz="2800" b="1" dirty="0">
                <a:latin typeface="Arial" pitchFamily="34" charset="0"/>
                <a:cs typeface="Arial" pitchFamily="34" charset="0"/>
              </a:rPr>
              <a:t>Figure 1. Data Collection Flow and Randomization Procedures</a:t>
            </a:r>
          </a:p>
        </p:txBody>
      </p:sp>
      <p:sp>
        <p:nvSpPr>
          <p:cNvPr id="14371" name="TextBox 14370">
            <a:extLst>
              <a:ext uri="{FF2B5EF4-FFF2-40B4-BE49-F238E27FC236}">
                <a16:creationId xmlns:a16="http://schemas.microsoft.com/office/drawing/2014/main" id="{22290507-63E4-4B49-B855-2F906B278894}"/>
              </a:ext>
            </a:extLst>
          </p:cNvPr>
          <p:cNvSpPr txBox="1"/>
          <p:nvPr/>
        </p:nvSpPr>
        <p:spPr>
          <a:xfrm>
            <a:off x="1572949" y="41386900"/>
            <a:ext cx="13633113" cy="5932393"/>
          </a:xfrm>
          <a:prstGeom prst="rect">
            <a:avLst/>
          </a:prstGeom>
          <a:noFill/>
        </p:spPr>
        <p:txBody>
          <a:bodyPr wrap="square" rtlCol="0">
            <a:spAutoFit/>
          </a:bodyPr>
          <a:lstStyle/>
          <a:p>
            <a:r>
              <a:rPr lang="en-US" sz="3200" b="1" dirty="0">
                <a:solidFill>
                  <a:srgbClr val="1678D2"/>
                </a:solidFill>
                <a:latin typeface="Arial" pitchFamily="34" charset="0"/>
                <a:cs typeface="Arial" pitchFamily="34" charset="0"/>
              </a:rPr>
              <a:t>Statistical Analysis</a:t>
            </a:r>
          </a:p>
          <a:p>
            <a:pPr marL="342900" indent="-342900">
              <a:lnSpc>
                <a:spcPct val="150000"/>
              </a:lnSpc>
              <a:spcAft>
                <a:spcPts val="1200"/>
              </a:spcAft>
              <a:buFont typeface="Arial" panose="020B0604020202020204" pitchFamily="34" charset="0"/>
              <a:buChar char="•"/>
            </a:pPr>
            <a:r>
              <a:rPr lang="en-US" sz="2500" dirty="0">
                <a:latin typeface="Arial" pitchFamily="34" charset="0"/>
                <a:cs typeface="Arial" pitchFamily="34" charset="0"/>
              </a:rPr>
              <a:t>Utility weights estimation was based on the conditional logit model (CLM)</a:t>
            </a:r>
            <a:endParaRPr lang="en-US" sz="2500" dirty="0">
              <a:latin typeface="Cambria Math" panose="02040503050406030204" pitchFamily="18" charset="0"/>
              <a:ea typeface="Cambria Math" panose="02040503050406030204" pitchFamily="18" charset="0"/>
              <a:cs typeface="Arial" pitchFamily="34" charset="0"/>
            </a:endParaRPr>
          </a:p>
          <a:p>
            <a:pPr marL="342900" indent="-342900">
              <a:spcAft>
                <a:spcPts val="1200"/>
              </a:spcAft>
              <a:buFont typeface="Arial" panose="020B0604020202020204" pitchFamily="34" charset="0"/>
              <a:buChar char="•"/>
            </a:pPr>
            <a:r>
              <a:rPr lang="en-US" sz="2500" dirty="0">
                <a:latin typeface="Arial" pitchFamily="34" charset="0"/>
                <a:cs typeface="Arial" pitchFamily="34" charset="0"/>
              </a:rPr>
              <a:t>Estimates obtained using just data from design 1 (Model A), design 1+2 (Model B), design 1+3 (Model C), and design 1+2+3 (Model D) </a:t>
            </a:r>
          </a:p>
          <a:p>
            <a:pPr marL="342900" indent="-342900">
              <a:spcAft>
                <a:spcPts val="1200"/>
              </a:spcAft>
              <a:buFont typeface="Arial" panose="020B0604020202020204" pitchFamily="34" charset="0"/>
              <a:buChar char="•"/>
            </a:pPr>
            <a:r>
              <a:rPr lang="en-US" sz="2500" dirty="0">
                <a:latin typeface="Arial" pitchFamily="34" charset="0"/>
                <a:cs typeface="Arial" pitchFamily="34" charset="0"/>
              </a:rPr>
              <a:t>The following extensions to the base model were considered:</a:t>
            </a:r>
          </a:p>
          <a:p>
            <a:pPr marL="1485900" lvl="1" indent="-457200">
              <a:spcAft>
                <a:spcPts val="1200"/>
              </a:spcAft>
              <a:buFont typeface="+mj-lt"/>
              <a:buAutoNum type="alphaLcParenR"/>
            </a:pPr>
            <a:r>
              <a:rPr lang="en-US" sz="2500" dirty="0">
                <a:latin typeface="Arial" pitchFamily="34" charset="0"/>
                <a:cs typeface="Arial" pitchFamily="34" charset="0"/>
              </a:rPr>
              <a:t>Non-monotonicity of attribute levels</a:t>
            </a:r>
            <a:r>
              <a:rPr lang="en-US" sz="2500" dirty="0">
                <a:solidFill>
                  <a:srgbClr val="E87722"/>
                </a:solidFill>
                <a:latin typeface="Arial" pitchFamily="34" charset="0"/>
                <a:cs typeface="Arial" pitchFamily="34" charset="0"/>
              </a:rPr>
              <a:t> </a:t>
            </a:r>
            <a:r>
              <a:rPr lang="en-US" sz="2500" dirty="0">
                <a:latin typeface="Arial" pitchFamily="34" charset="0"/>
                <a:cs typeface="Arial" pitchFamily="34" charset="0"/>
              </a:rPr>
              <a:t>remodeled</a:t>
            </a:r>
            <a:r>
              <a:rPr lang="en-US" sz="2500" dirty="0">
                <a:solidFill>
                  <a:srgbClr val="E87722"/>
                </a:solidFill>
                <a:latin typeface="Arial" pitchFamily="34" charset="0"/>
                <a:cs typeface="Arial" pitchFamily="34" charset="0"/>
              </a:rPr>
              <a:t> </a:t>
            </a:r>
            <a:r>
              <a:rPr lang="en-US" sz="2500" dirty="0">
                <a:latin typeface="Arial" pitchFamily="34" charset="0"/>
                <a:cs typeface="Arial" pitchFamily="34" charset="0"/>
              </a:rPr>
              <a:t>to ensure logically ordered coefficients</a:t>
            </a:r>
          </a:p>
          <a:p>
            <a:pPr marL="1485900" lvl="1" indent="-457200">
              <a:spcAft>
                <a:spcPts val="1200"/>
              </a:spcAft>
              <a:buFont typeface="+mj-lt"/>
              <a:buAutoNum type="alphaLcParenR"/>
            </a:pPr>
            <a:r>
              <a:rPr lang="en-US" sz="2500" dirty="0">
                <a:latin typeface="Arial" pitchFamily="34" charset="0"/>
                <a:cs typeface="Arial" pitchFamily="34" charset="0"/>
              </a:rPr>
              <a:t>Coefficient added for health states where a dimension is at the worst level (</a:t>
            </a:r>
            <a:r>
              <a:rPr lang="en-US" sz="2500" i="1" dirty="0">
                <a:latin typeface="Arial" pitchFamily="34" charset="0"/>
                <a:cs typeface="Arial" pitchFamily="34" charset="0"/>
              </a:rPr>
              <a:t>WORST</a:t>
            </a:r>
            <a:r>
              <a:rPr lang="en-US" sz="2500" dirty="0">
                <a:latin typeface="Arial" pitchFamily="34" charset="0"/>
                <a:cs typeface="Arial" pitchFamily="34" charset="0"/>
              </a:rPr>
              <a:t>)</a:t>
            </a:r>
          </a:p>
          <a:p>
            <a:pPr marL="1485900" lvl="1" indent="-457200">
              <a:spcAft>
                <a:spcPts val="1200"/>
              </a:spcAft>
              <a:buFont typeface="+mj-lt"/>
              <a:buAutoNum type="alphaLcParenR"/>
            </a:pPr>
            <a:r>
              <a:rPr lang="en-US" sz="2500" dirty="0">
                <a:latin typeface="Arial" pitchFamily="34" charset="0"/>
                <a:cs typeface="Arial" pitchFamily="34" charset="0"/>
              </a:rPr>
              <a:t>Two-way interactions between the dimensions</a:t>
            </a:r>
          </a:p>
          <a:p>
            <a:pPr marL="342900" indent="-342900">
              <a:spcAft>
                <a:spcPts val="1200"/>
              </a:spcAft>
              <a:buFont typeface="Arial" panose="020B0604020202020204" pitchFamily="34" charset="0"/>
              <a:buChar char="•"/>
            </a:pPr>
            <a:r>
              <a:rPr lang="en-US" sz="2500" dirty="0">
                <a:latin typeface="Arial" pitchFamily="34" charset="0"/>
                <a:cs typeface="Arial" pitchFamily="34" charset="0"/>
              </a:rPr>
              <a:t>Models were compared by applying the estimates across subsets of respondents from a large independent study</a:t>
            </a:r>
            <a:r>
              <a:rPr lang="en-US" sz="2500" baseline="30000" dirty="0">
                <a:latin typeface="Arial" pitchFamily="34" charset="0"/>
                <a:cs typeface="Arial" pitchFamily="34" charset="0"/>
              </a:rPr>
              <a:t>6</a:t>
            </a:r>
            <a:r>
              <a:rPr lang="en-US" sz="2500" dirty="0">
                <a:latin typeface="Arial" pitchFamily="34" charset="0"/>
                <a:cs typeface="Arial" pitchFamily="34" charset="0"/>
              </a:rPr>
              <a:t>, grouped by self-reported medical condition diagnosis (a diverse set of 24 conditions was considered) </a:t>
            </a:r>
          </a:p>
        </p:txBody>
      </p:sp>
      <p:sp>
        <p:nvSpPr>
          <p:cNvPr id="14373" name="TextBox 14372">
            <a:extLst>
              <a:ext uri="{FF2B5EF4-FFF2-40B4-BE49-F238E27FC236}">
                <a16:creationId xmlns:a16="http://schemas.microsoft.com/office/drawing/2014/main" id="{A929BA35-E66E-4655-9078-9D6673EEAB66}"/>
              </a:ext>
            </a:extLst>
          </p:cNvPr>
          <p:cNvSpPr txBox="1"/>
          <p:nvPr/>
        </p:nvSpPr>
        <p:spPr>
          <a:xfrm>
            <a:off x="16915532" y="7315446"/>
            <a:ext cx="15392630" cy="2708434"/>
          </a:xfrm>
          <a:prstGeom prst="rect">
            <a:avLst/>
          </a:prstGeom>
          <a:noFill/>
        </p:spPr>
        <p:txBody>
          <a:bodyPr wrap="square" rtlCol="0">
            <a:spAutoFit/>
          </a:bodyPr>
          <a:lstStyle/>
          <a:p>
            <a:pPr marL="457200" indent="-457200">
              <a:spcAft>
                <a:spcPts val="1800"/>
              </a:spcAft>
              <a:buFont typeface="Arial" panose="020B0604020202020204" pitchFamily="34" charset="0"/>
              <a:buChar char="•"/>
            </a:pPr>
            <a:r>
              <a:rPr lang="en-US" sz="2500" dirty="0">
                <a:latin typeface="Arial" pitchFamily="34" charset="0"/>
                <a:cs typeface="Arial" pitchFamily="34" charset="0"/>
              </a:rPr>
              <a:t>The mean age of the sample (N=3,807) was 44.8 years; 27% were ≤ 30 and nearly 22% ≥ 65 or older</a:t>
            </a:r>
          </a:p>
          <a:p>
            <a:pPr marL="457200" indent="-457200">
              <a:spcAft>
                <a:spcPts val="1800"/>
              </a:spcAft>
              <a:buFont typeface="Arial" panose="020B0604020202020204" pitchFamily="34" charset="0"/>
              <a:buChar char="•"/>
            </a:pPr>
            <a:r>
              <a:rPr lang="en-US" sz="2500" dirty="0">
                <a:latin typeface="Arial" pitchFamily="34" charset="0"/>
                <a:cs typeface="Arial" pitchFamily="34" charset="0"/>
              </a:rPr>
              <a:t>Slightly more than half of the sample was White; nearly 25% identified as Black </a:t>
            </a:r>
          </a:p>
          <a:p>
            <a:pPr marL="457200" indent="-457200">
              <a:spcAft>
                <a:spcPts val="1800"/>
              </a:spcAft>
              <a:buFont typeface="Arial" panose="020B0604020202020204" pitchFamily="34" charset="0"/>
              <a:buChar char="•"/>
            </a:pPr>
            <a:r>
              <a:rPr lang="en-US" sz="2500" dirty="0">
                <a:latin typeface="Arial" pitchFamily="34" charset="0"/>
                <a:cs typeface="Arial" pitchFamily="34" charset="0"/>
              </a:rPr>
              <a:t>Approximately half of the sample reported at least one chronic condition (present or past) </a:t>
            </a:r>
          </a:p>
          <a:p>
            <a:pPr marL="457200" indent="-457200">
              <a:spcAft>
                <a:spcPts val="1800"/>
              </a:spcAft>
              <a:buFont typeface="Arial" panose="020B0604020202020204" pitchFamily="34" charset="0"/>
              <a:buChar char="•"/>
            </a:pPr>
            <a:r>
              <a:rPr lang="en-US" sz="2500" dirty="0">
                <a:latin typeface="Arial" pitchFamily="34" charset="0"/>
                <a:cs typeface="Arial" pitchFamily="34" charset="0"/>
              </a:rPr>
              <a:t>The percentage reporting the best health state (5.3%) was similar to what was reported in the Australian valuation study</a:t>
            </a:r>
            <a:r>
              <a:rPr lang="en-US" sz="2500" baseline="30000" dirty="0">
                <a:latin typeface="Arial" pitchFamily="34" charset="0"/>
                <a:cs typeface="Arial" pitchFamily="34" charset="0"/>
              </a:rPr>
              <a:t>5</a:t>
            </a:r>
            <a:r>
              <a:rPr lang="en-US" sz="2500" dirty="0">
                <a:latin typeface="Arial" pitchFamily="34" charset="0"/>
                <a:cs typeface="Arial" pitchFamily="34" charset="0"/>
              </a:rPr>
              <a:t>; 0% reported the lowest score</a:t>
            </a:r>
          </a:p>
        </p:txBody>
      </p:sp>
      <p:sp>
        <p:nvSpPr>
          <p:cNvPr id="14381" name="TextBox 14380">
            <a:extLst>
              <a:ext uri="{FF2B5EF4-FFF2-40B4-BE49-F238E27FC236}">
                <a16:creationId xmlns:a16="http://schemas.microsoft.com/office/drawing/2014/main" id="{61D05DE0-023D-43B2-98F1-D07DEF8F8926}"/>
              </a:ext>
            </a:extLst>
          </p:cNvPr>
          <p:cNvSpPr txBox="1"/>
          <p:nvPr/>
        </p:nvSpPr>
        <p:spPr>
          <a:xfrm>
            <a:off x="17026536" y="10645849"/>
            <a:ext cx="14087128" cy="584775"/>
          </a:xfrm>
          <a:prstGeom prst="rect">
            <a:avLst/>
          </a:prstGeom>
          <a:noFill/>
        </p:spPr>
        <p:txBody>
          <a:bodyPr wrap="square" rtlCol="0">
            <a:spAutoFit/>
          </a:bodyPr>
          <a:lstStyle/>
          <a:p>
            <a:r>
              <a:rPr lang="en-US" sz="3200" b="1" dirty="0">
                <a:solidFill>
                  <a:srgbClr val="1678D2"/>
                </a:solidFill>
                <a:latin typeface="Arial" pitchFamily="34" charset="0"/>
                <a:cs typeface="Arial" pitchFamily="34" charset="0"/>
              </a:rPr>
              <a:t>Utility Weights Estimation</a:t>
            </a:r>
          </a:p>
        </p:txBody>
      </p:sp>
      <p:sp>
        <p:nvSpPr>
          <p:cNvPr id="14382" name="TextBox 14381">
            <a:extLst>
              <a:ext uri="{FF2B5EF4-FFF2-40B4-BE49-F238E27FC236}">
                <a16:creationId xmlns:a16="http://schemas.microsoft.com/office/drawing/2014/main" id="{F071F9A5-5E31-4146-AE14-712BB773956F}"/>
              </a:ext>
            </a:extLst>
          </p:cNvPr>
          <p:cNvSpPr txBox="1"/>
          <p:nvPr/>
        </p:nvSpPr>
        <p:spPr>
          <a:xfrm>
            <a:off x="17068800" y="11230624"/>
            <a:ext cx="15239362" cy="13447849"/>
          </a:xfrm>
          <a:prstGeom prst="rect">
            <a:avLst/>
          </a:prstGeom>
          <a:noFill/>
        </p:spPr>
        <p:txBody>
          <a:bodyPr wrap="square" rtlCol="0">
            <a:spAutoFit/>
          </a:bodyPr>
          <a:lstStyle/>
          <a:p>
            <a:pPr>
              <a:lnSpc>
                <a:spcPct val="150000"/>
              </a:lnSpc>
            </a:pPr>
            <a:r>
              <a:rPr lang="en-US" sz="2500" dirty="0">
                <a:latin typeface="Arial" pitchFamily="34" charset="0"/>
                <a:cs typeface="Arial" pitchFamily="34" charset="0"/>
              </a:rPr>
              <a:t>Monotonicity</a:t>
            </a:r>
          </a:p>
          <a:p>
            <a:pPr marL="1371600" lvl="1" indent="-342900">
              <a:lnSpc>
                <a:spcPct val="150000"/>
              </a:lnSpc>
              <a:buFont typeface="Arial" panose="020B0604020202020204" pitchFamily="34" charset="0"/>
              <a:buChar char="•"/>
            </a:pPr>
            <a:r>
              <a:rPr lang="en-US" sz="2500" dirty="0">
                <a:latin typeface="Arial" pitchFamily="34" charset="0"/>
                <a:cs typeface="Arial" pitchFamily="34" charset="0"/>
              </a:rPr>
              <a:t>Model D (</a:t>
            </a:r>
            <a:r>
              <a:rPr lang="en-US" sz="2500" i="1" dirty="0" err="1">
                <a:latin typeface="Arial" pitchFamily="34" charset="0"/>
                <a:cs typeface="Arial" pitchFamily="34" charset="0"/>
              </a:rPr>
              <a:t>core+common+ternary</a:t>
            </a:r>
            <a:r>
              <a:rPr lang="en-US" sz="2500" dirty="0">
                <a:latin typeface="Arial" pitchFamily="34" charset="0"/>
                <a:cs typeface="Arial" pitchFamily="34" charset="0"/>
              </a:rPr>
              <a:t>) showed 3 disordered dimension levels, in comparison to models A, B and C, which had 4 or 5  </a:t>
            </a:r>
          </a:p>
          <a:p>
            <a:pPr marL="1371600" lvl="1" indent="-342900">
              <a:lnSpc>
                <a:spcPct val="150000"/>
              </a:lnSpc>
              <a:buFont typeface="Arial" panose="020B0604020202020204" pitchFamily="34" charset="0"/>
              <a:buChar char="•"/>
            </a:pPr>
            <a:r>
              <a:rPr lang="en-US" sz="2500" dirty="0">
                <a:latin typeface="Arial" pitchFamily="34" charset="0"/>
                <a:cs typeface="Arial" pitchFamily="34" charset="0"/>
              </a:rPr>
              <a:t>Non-monotonic coefficients occurred in dimensions and levels with lower disutility levels, with pain and mental health consistently ordered for all levels; this is analogous to what was reported in the Australian valuation study</a:t>
            </a:r>
            <a:r>
              <a:rPr lang="en-US" sz="2500" baseline="30000" dirty="0">
                <a:latin typeface="Arial" pitchFamily="34" charset="0"/>
                <a:cs typeface="Arial" pitchFamily="34" charset="0"/>
              </a:rPr>
              <a:t>5 </a:t>
            </a:r>
            <a:r>
              <a:rPr lang="en-US" sz="2500" dirty="0">
                <a:latin typeface="Arial" pitchFamily="34" charset="0"/>
                <a:cs typeface="Arial" pitchFamily="34" charset="0"/>
              </a:rPr>
              <a:t>and an improvement relative to the original version</a:t>
            </a:r>
          </a:p>
          <a:p>
            <a:pPr>
              <a:lnSpc>
                <a:spcPct val="150000"/>
              </a:lnSpc>
              <a:spcBef>
                <a:spcPts val="1800"/>
              </a:spcBef>
            </a:pPr>
            <a:r>
              <a:rPr lang="en-US" sz="2500" dirty="0">
                <a:latin typeface="Arial" pitchFamily="34" charset="0"/>
                <a:cs typeface="Arial" pitchFamily="34" charset="0"/>
              </a:rPr>
              <a:t>WORST term</a:t>
            </a:r>
          </a:p>
          <a:p>
            <a:pPr marL="1371600" lvl="1" indent="-342900">
              <a:lnSpc>
                <a:spcPct val="150000"/>
              </a:lnSpc>
              <a:buFont typeface="Arial" panose="020B0604020202020204" pitchFamily="34" charset="0"/>
              <a:buChar char="•"/>
            </a:pPr>
            <a:r>
              <a:rPr lang="en-US" sz="2500" dirty="0">
                <a:latin typeface="Arial" pitchFamily="34" charset="0"/>
                <a:cs typeface="Arial" pitchFamily="34" charset="0"/>
              </a:rPr>
              <a:t>The magnitude of this parameter was small and only statistically significant in model B; the direction of the interaction was against expectation in models B and D; based on these results, the WORST term was not included in subsequent models</a:t>
            </a:r>
          </a:p>
          <a:p>
            <a:pPr>
              <a:lnSpc>
                <a:spcPct val="150000"/>
              </a:lnSpc>
              <a:spcBef>
                <a:spcPts val="1800"/>
              </a:spcBef>
            </a:pPr>
            <a:r>
              <a:rPr lang="en-US" sz="2500" dirty="0">
                <a:effectLst/>
                <a:latin typeface="Arial" panose="020B0604020202020204" pitchFamily="34" charset="0"/>
                <a:ea typeface="Calibri" panose="020F0502020204030204" pitchFamily="34" charset="0"/>
                <a:cs typeface="Times New Roman" panose="02020603050405020304" pitchFamily="18" charset="0"/>
              </a:rPr>
              <a:t>Interactions between dimension levels</a:t>
            </a:r>
          </a:p>
          <a:p>
            <a:pPr marL="1371600" indent="-342900">
              <a:lnSpc>
                <a:spcPct val="150000"/>
              </a:lnSpc>
              <a:spcBef>
                <a:spcPts val="1200"/>
              </a:spcBef>
              <a:buFont typeface="Arial" panose="020B0604020202020204" pitchFamily="34" charset="0"/>
              <a:buChar char="•"/>
            </a:pPr>
            <a:r>
              <a:rPr lang="en-US" sz="2500" dirty="0">
                <a:latin typeface="Arial" pitchFamily="34" charset="0"/>
                <a:cs typeface="Arial" pitchFamily="34" charset="0"/>
              </a:rPr>
              <a:t>While all interactions were statistically significant and improved model fit (AIC), the pain and mental health dimensions were associated with the highest inferential test statistics</a:t>
            </a:r>
          </a:p>
          <a:p>
            <a:pPr marL="1371600" indent="-342900">
              <a:lnSpc>
                <a:spcPct val="150000"/>
              </a:lnSpc>
              <a:spcBef>
                <a:spcPts val="1800"/>
              </a:spcBef>
              <a:buFont typeface="Arial" panose="020B0604020202020204" pitchFamily="34" charset="0"/>
              <a:buChar char="•"/>
            </a:pPr>
            <a:r>
              <a:rPr lang="en-US" sz="2500" dirty="0">
                <a:latin typeface="Arial" pitchFamily="34" charset="0"/>
                <a:cs typeface="Arial" pitchFamily="34" charset="0"/>
              </a:rPr>
              <a:t>A simple interaction term ((BP≥5, MH≥4) was added to model D, after correcting for non-monotonicity, resulting in higher utility values for BP and MH at the most severe levels </a:t>
            </a:r>
          </a:p>
          <a:p>
            <a:pPr marL="1371600" indent="-342900">
              <a:lnSpc>
                <a:spcPct val="150000"/>
              </a:lnSpc>
              <a:spcBef>
                <a:spcPts val="1800"/>
              </a:spcBef>
              <a:buFont typeface="Arial" panose="020B0604020202020204" pitchFamily="34" charset="0"/>
              <a:buChar char="•"/>
            </a:pPr>
            <a:r>
              <a:rPr lang="en-US" sz="2500" dirty="0">
                <a:latin typeface="Arial" pitchFamily="34" charset="0"/>
                <a:cs typeface="Arial" pitchFamily="34" charset="0"/>
              </a:rPr>
              <a:t>When applied to a large independent study, results indicated a high level of agreement between the two models - with and without interaction - with the differences between the two models varying between 0.003 and -0.007</a:t>
            </a:r>
          </a:p>
          <a:p>
            <a:pPr marL="1371600" indent="-342900">
              <a:lnSpc>
                <a:spcPct val="150000"/>
              </a:lnSpc>
              <a:spcBef>
                <a:spcPts val="1800"/>
              </a:spcBef>
              <a:buFont typeface="Arial" panose="020B0604020202020204" pitchFamily="34" charset="0"/>
              <a:buChar char="•"/>
            </a:pPr>
            <a:r>
              <a:rPr lang="en-US" sz="2500" dirty="0">
                <a:latin typeface="Arial" pitchFamily="34" charset="0"/>
                <a:cs typeface="Arial" pitchFamily="34" charset="0"/>
              </a:rPr>
              <a:t>Despite the small magnitude in differences, exclusion of interactions resulted in slightly larger differences for most diseases, suggesting a greater sensitivity to the burden associated with health conditions </a:t>
            </a:r>
          </a:p>
        </p:txBody>
      </p:sp>
      <p:sp>
        <p:nvSpPr>
          <p:cNvPr id="14389" name="TextBox 14388">
            <a:extLst>
              <a:ext uri="{FF2B5EF4-FFF2-40B4-BE49-F238E27FC236}">
                <a16:creationId xmlns:a16="http://schemas.microsoft.com/office/drawing/2014/main" id="{F222AB64-6792-433C-B59F-B0E31F598FA8}"/>
              </a:ext>
            </a:extLst>
          </p:cNvPr>
          <p:cNvSpPr txBox="1"/>
          <p:nvPr/>
        </p:nvSpPr>
        <p:spPr>
          <a:xfrm>
            <a:off x="17504856" y="26455379"/>
            <a:ext cx="14777411" cy="478011"/>
          </a:xfrm>
          <a:prstGeom prst="rect">
            <a:avLst/>
          </a:prstGeom>
          <a:noFill/>
        </p:spPr>
        <p:txBody>
          <a:bodyPr wrap="square" rtlCol="0">
            <a:spAutoFit/>
          </a:bodyPr>
          <a:lstStyle/>
          <a:p>
            <a:r>
              <a:rPr lang="en-US" sz="2400" dirty="0">
                <a:solidFill>
                  <a:srgbClr val="1678D2"/>
                </a:solidFill>
                <a:latin typeface="Arial" pitchFamily="34" charset="0"/>
                <a:cs typeface="Arial" pitchFamily="34" charset="0"/>
              </a:rPr>
              <a:t>    </a:t>
            </a:r>
            <a:r>
              <a:rPr lang="en-US" sz="2000" dirty="0">
                <a:solidFill>
                  <a:srgbClr val="1678D2"/>
                </a:solidFill>
                <a:latin typeface="Arial" pitchFamily="34" charset="0"/>
                <a:cs typeface="Arial" pitchFamily="34" charset="0"/>
              </a:rPr>
              <a:t>Physical Functioning      Role Limitations      Social Functioning                Pain                    Mental Health               Vitality  </a:t>
            </a:r>
            <a:endParaRPr lang="en-US" sz="2400" dirty="0">
              <a:solidFill>
                <a:srgbClr val="1678D2"/>
              </a:solidFill>
              <a:latin typeface="Arial" pitchFamily="34" charset="0"/>
              <a:cs typeface="Arial" pitchFamily="34" charset="0"/>
            </a:endParaRPr>
          </a:p>
        </p:txBody>
      </p:sp>
      <p:sp>
        <p:nvSpPr>
          <p:cNvPr id="14390" name="TextBox 14389">
            <a:extLst>
              <a:ext uri="{FF2B5EF4-FFF2-40B4-BE49-F238E27FC236}">
                <a16:creationId xmlns:a16="http://schemas.microsoft.com/office/drawing/2014/main" id="{42D081B2-6774-4456-9A39-B76BB004CAF1}"/>
              </a:ext>
            </a:extLst>
          </p:cNvPr>
          <p:cNvSpPr txBox="1"/>
          <p:nvPr/>
        </p:nvSpPr>
        <p:spPr>
          <a:xfrm>
            <a:off x="17483493" y="25126851"/>
            <a:ext cx="15392631" cy="954107"/>
          </a:xfrm>
          <a:prstGeom prst="rect">
            <a:avLst/>
          </a:prstGeom>
          <a:noFill/>
        </p:spPr>
        <p:txBody>
          <a:bodyPr wrap="square" rtlCol="0">
            <a:spAutoFit/>
          </a:bodyPr>
          <a:lstStyle/>
          <a:p>
            <a:r>
              <a:rPr lang="en-US" sz="2800" b="1" dirty="0">
                <a:latin typeface="Arial" pitchFamily="34" charset="0"/>
                <a:cs typeface="Arial" pitchFamily="34" charset="0"/>
              </a:rPr>
              <a:t>Figure 2. Comparison of Utility Weights for Two Alternative US Models and Weights for the UK, China, and Australia</a:t>
            </a:r>
          </a:p>
        </p:txBody>
      </p:sp>
      <p:pic>
        <p:nvPicPr>
          <p:cNvPr id="28" name="Picture 27" descr="Icon&#10;&#10;Description automatically generated with medium confidence">
            <a:extLst>
              <a:ext uri="{FF2B5EF4-FFF2-40B4-BE49-F238E27FC236}">
                <a16:creationId xmlns:a16="http://schemas.microsoft.com/office/drawing/2014/main" id="{234B682D-41A1-4383-A014-A934127F6F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056179" y="-19211328"/>
            <a:ext cx="8705229" cy="1572975"/>
          </a:xfrm>
          <a:prstGeom prst="rect">
            <a:avLst/>
          </a:prstGeom>
        </p:spPr>
      </p:pic>
      <p:pic>
        <p:nvPicPr>
          <p:cNvPr id="1026" name="Picture 2" descr="University of Technology, Sydney - Crunchbase School Profile &amp; Alumni">
            <a:extLst>
              <a:ext uri="{FF2B5EF4-FFF2-40B4-BE49-F238E27FC236}">
                <a16:creationId xmlns:a16="http://schemas.microsoft.com/office/drawing/2014/main" id="{1BDEB99A-A491-4E61-B946-F87211E0BC5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870" t="16267" r="6514" b="20365"/>
          <a:stretch/>
        </p:blipFill>
        <p:spPr bwMode="auto">
          <a:xfrm>
            <a:off x="24429232" y="1572603"/>
            <a:ext cx="3680808" cy="198618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University of Sheffield - Home | Facebook">
            <a:extLst>
              <a:ext uri="{FF2B5EF4-FFF2-40B4-BE49-F238E27FC236}">
                <a16:creationId xmlns:a16="http://schemas.microsoft.com/office/drawing/2014/main" id="{ABCA287B-76AE-4886-919C-A9767BEB84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42416" y="1431937"/>
            <a:ext cx="2474592" cy="247459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ADEDFDB3-7601-4830-830D-650E7DC11AB7}"/>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24546377" y="3748594"/>
            <a:ext cx="7584526" cy="1472043"/>
          </a:xfrm>
          <a:prstGeom prst="rect">
            <a:avLst/>
          </a:prstGeom>
        </p:spPr>
      </p:pic>
      <p:sp>
        <p:nvSpPr>
          <p:cNvPr id="5" name="TextBox 4">
            <a:extLst>
              <a:ext uri="{FF2B5EF4-FFF2-40B4-BE49-F238E27FC236}">
                <a16:creationId xmlns:a16="http://schemas.microsoft.com/office/drawing/2014/main" id="{1051DAC5-8CC0-4831-9D81-7C80788ECFD5}"/>
              </a:ext>
            </a:extLst>
          </p:cNvPr>
          <p:cNvSpPr txBox="1"/>
          <p:nvPr/>
        </p:nvSpPr>
        <p:spPr>
          <a:xfrm>
            <a:off x="17504856" y="34674449"/>
            <a:ext cx="15098023" cy="369332"/>
          </a:xfrm>
          <a:prstGeom prst="rect">
            <a:avLst/>
          </a:prstGeom>
          <a:noFill/>
        </p:spPr>
        <p:txBody>
          <a:bodyPr wrap="square" rtlCol="0">
            <a:spAutoFit/>
          </a:bodyPr>
          <a:lstStyle/>
          <a:p>
            <a:r>
              <a:rPr lang="en-US" sz="1800" i="1" dirty="0">
                <a:latin typeface="Arial" pitchFamily="34" charset="0"/>
                <a:cs typeface="Arial" pitchFamily="34" charset="0"/>
              </a:rPr>
              <a:t>*Effects of WORST parameter reflected in the plotted estimates.</a:t>
            </a:r>
          </a:p>
        </p:txBody>
      </p:sp>
      <p:pic>
        <p:nvPicPr>
          <p:cNvPr id="7" name="Picture 6">
            <a:extLst>
              <a:ext uri="{FF2B5EF4-FFF2-40B4-BE49-F238E27FC236}">
                <a16:creationId xmlns:a16="http://schemas.microsoft.com/office/drawing/2014/main" id="{D82525D7-CB18-4724-B857-4368C895CBA7}"/>
              </a:ext>
            </a:extLst>
          </p:cNvPr>
          <p:cNvPicPr>
            <a:picLocks noChangeAspect="1"/>
          </p:cNvPicPr>
          <p:nvPr/>
        </p:nvPicPr>
        <p:blipFill>
          <a:blip r:embed="rId8"/>
          <a:stretch>
            <a:fillRect/>
          </a:stretch>
        </p:blipFill>
        <p:spPr>
          <a:xfrm>
            <a:off x="17712652" y="26888533"/>
            <a:ext cx="14794686" cy="7822652"/>
          </a:xfrm>
          <a:prstGeom prst="rect">
            <a:avLst/>
          </a:prstGeom>
        </p:spPr>
      </p:pic>
      <p:sp>
        <p:nvSpPr>
          <p:cNvPr id="8" name="TextBox 7">
            <a:extLst>
              <a:ext uri="{FF2B5EF4-FFF2-40B4-BE49-F238E27FC236}">
                <a16:creationId xmlns:a16="http://schemas.microsoft.com/office/drawing/2014/main" id="{370FF8E2-BC3F-4D73-B169-1C94E7125F4F}"/>
              </a:ext>
            </a:extLst>
          </p:cNvPr>
          <p:cNvSpPr txBox="1"/>
          <p:nvPr/>
        </p:nvSpPr>
        <p:spPr>
          <a:xfrm>
            <a:off x="17268757" y="44211156"/>
            <a:ext cx="13507896" cy="2130455"/>
          </a:xfrm>
          <a:prstGeom prst="rect">
            <a:avLst/>
          </a:prstGeom>
          <a:noFill/>
        </p:spPr>
        <p:txBody>
          <a:bodyPr wrap="square" rtlCol="0">
            <a:spAutoFit/>
          </a:bodyPr>
          <a:lstStyle/>
          <a:p>
            <a:pPr marL="342900" marR="0" indent="-342900">
              <a:lnSpc>
                <a:spcPct val="115000"/>
              </a:lnSpc>
              <a:spcBef>
                <a:spcPts val="0"/>
              </a:spcBef>
              <a:spcAft>
                <a:spcPts val="600"/>
              </a:spcAft>
              <a:buFont typeface="+mj-lt"/>
              <a:buAutoNum type="arabicPeriod"/>
              <a:tabLst>
                <a:tab pos="21590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Brazier J,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Usherwood</a:t>
            </a:r>
            <a:r>
              <a:rPr lang="en-US" sz="1800" dirty="0">
                <a:effectLst/>
                <a:latin typeface="Arial" panose="020B0604020202020204" pitchFamily="34" charset="0"/>
                <a:ea typeface="Calibri" panose="020F0502020204030204" pitchFamily="34" charset="0"/>
                <a:cs typeface="Times New Roman" panose="02020603050405020304" pitchFamily="18" charset="0"/>
              </a:rPr>
              <a:t> T, Harper R, Thomas K. Deriving a preference-based single index from the UK SF-36 Health Survey. </a:t>
            </a:r>
            <a:r>
              <a:rPr lang="en-US" sz="1800" i="1" dirty="0">
                <a:effectLst/>
                <a:latin typeface="Arial" panose="020B0604020202020204" pitchFamily="34" charset="0"/>
                <a:ea typeface="Calibri" panose="020F0502020204030204" pitchFamily="34" charset="0"/>
                <a:cs typeface="Times New Roman" panose="02020603050405020304" pitchFamily="18" charset="0"/>
              </a:rPr>
              <a:t>J Clin Epidemiol</a:t>
            </a:r>
            <a:r>
              <a:rPr lang="en-US" sz="1800" dirty="0">
                <a:effectLst/>
                <a:latin typeface="Arial" panose="020B0604020202020204" pitchFamily="34" charset="0"/>
                <a:ea typeface="Calibri" panose="020F0502020204030204" pitchFamily="34" charset="0"/>
                <a:cs typeface="Times New Roman" panose="02020603050405020304" pitchFamily="18" charset="0"/>
              </a:rPr>
              <a:t>. 1998;51(11):1115-1128. doi:10.1016/s0895-4356(98)00103-6</a:t>
            </a:r>
          </a:p>
          <a:p>
            <a:pPr marL="342900" marR="0" indent="-342900">
              <a:lnSpc>
                <a:spcPct val="115000"/>
              </a:lnSpc>
              <a:spcBef>
                <a:spcPts val="0"/>
              </a:spcBef>
              <a:spcAft>
                <a:spcPts val="600"/>
              </a:spcAft>
              <a:buFont typeface="+mj-lt"/>
              <a:buAutoNum type="arabicPeriod"/>
              <a:tabLst>
                <a:tab pos="21590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Brazier JE, Mulhern BJ, Bjorner JB, et al. Developing a New Version of the SF-6D Health State Classification System From the SF-36v2: SF-6Dv2. </a:t>
            </a:r>
            <a:r>
              <a:rPr lang="en-US" sz="1800" i="1" dirty="0">
                <a:effectLst/>
                <a:latin typeface="Arial" panose="020B0604020202020204" pitchFamily="34" charset="0"/>
                <a:ea typeface="Calibri" panose="020F0502020204030204" pitchFamily="34" charset="0"/>
                <a:cs typeface="Times New Roman" panose="02020603050405020304" pitchFamily="18" charset="0"/>
              </a:rPr>
              <a:t>Med Care</a:t>
            </a:r>
            <a:r>
              <a:rPr lang="en-US" sz="1800" dirty="0">
                <a:effectLst/>
                <a:latin typeface="Arial" panose="020B0604020202020204" pitchFamily="34" charset="0"/>
                <a:ea typeface="Calibri" panose="020F0502020204030204" pitchFamily="34" charset="0"/>
                <a:cs typeface="Times New Roman" panose="02020603050405020304" pitchFamily="18" charset="0"/>
              </a:rPr>
              <a:t>. 2020;58(6):557-565.</a:t>
            </a:r>
          </a:p>
          <a:p>
            <a:pPr marL="342900" marR="0" indent="-342900">
              <a:lnSpc>
                <a:spcPct val="115000"/>
              </a:lnSpc>
              <a:spcBef>
                <a:spcPts val="0"/>
              </a:spcBef>
              <a:spcAft>
                <a:spcPts val="600"/>
              </a:spcAft>
              <a:buFont typeface="+mj-lt"/>
              <a:buAutoNum type="arabicPeriod"/>
              <a:tabLst>
                <a:tab pos="21590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Mulhern BJ,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Bansback</a:t>
            </a:r>
            <a:r>
              <a:rPr lang="en-US" sz="1800" dirty="0">
                <a:effectLst/>
                <a:latin typeface="Arial" panose="020B0604020202020204" pitchFamily="34" charset="0"/>
                <a:ea typeface="Calibri" panose="020F0502020204030204" pitchFamily="34" charset="0"/>
                <a:cs typeface="Times New Roman" panose="02020603050405020304" pitchFamily="18" charset="0"/>
              </a:rPr>
              <a:t> N, Norman R, Brazier J. Valuing the SF-6Dv2 Classification System in the United Kingdom Using a Discrete-choice Experiment With Duration. </a:t>
            </a:r>
            <a:r>
              <a:rPr lang="en-US" sz="1800" i="1" dirty="0">
                <a:effectLst/>
                <a:latin typeface="Arial" panose="020B0604020202020204" pitchFamily="34" charset="0"/>
                <a:ea typeface="Calibri" panose="020F0502020204030204" pitchFamily="34" charset="0"/>
                <a:cs typeface="Times New Roman" panose="02020603050405020304" pitchFamily="18" charset="0"/>
              </a:rPr>
              <a:t>Med Care</a:t>
            </a:r>
            <a:r>
              <a:rPr lang="en-US" sz="1800" dirty="0">
                <a:effectLst/>
                <a:latin typeface="Arial" panose="020B0604020202020204" pitchFamily="34" charset="0"/>
                <a:ea typeface="Calibri" panose="020F0502020204030204" pitchFamily="34" charset="0"/>
                <a:cs typeface="Times New Roman" panose="02020603050405020304" pitchFamily="18" charset="0"/>
              </a:rPr>
              <a:t>. 2020;58(6):566-573. doi:10.1097/MLR.0000000000001324</a:t>
            </a:r>
          </a:p>
        </p:txBody>
      </p:sp>
      <p:sp>
        <p:nvSpPr>
          <p:cNvPr id="2" name="TextBox 1">
            <a:extLst>
              <a:ext uri="{FF2B5EF4-FFF2-40B4-BE49-F238E27FC236}">
                <a16:creationId xmlns:a16="http://schemas.microsoft.com/office/drawing/2014/main" id="{CD950D50-2ACA-4013-8568-AAFD335D5195}"/>
              </a:ext>
            </a:extLst>
          </p:cNvPr>
          <p:cNvSpPr txBox="1"/>
          <p:nvPr/>
        </p:nvSpPr>
        <p:spPr>
          <a:xfrm>
            <a:off x="1609477" y="40677736"/>
            <a:ext cx="11051033" cy="338554"/>
          </a:xfrm>
          <a:prstGeom prst="rect">
            <a:avLst/>
          </a:prstGeom>
          <a:noFill/>
        </p:spPr>
        <p:txBody>
          <a:bodyPr wrap="square" rtlCol="0">
            <a:spAutoFit/>
          </a:bodyPr>
          <a:lstStyle/>
          <a:p>
            <a:r>
              <a:rPr lang="en-US" sz="1600" dirty="0">
                <a:latin typeface="Arial" pitchFamily="34" charset="0"/>
                <a:cs typeface="Arial" pitchFamily="34" charset="0"/>
              </a:rPr>
              <a:t>* Choice tasks that are the same across blocks. These tasks were not used for estimating utility weights.</a:t>
            </a:r>
          </a:p>
        </p:txBody>
      </p:sp>
      <p:sp>
        <p:nvSpPr>
          <p:cNvPr id="3" name="TextBox 2">
            <a:extLst>
              <a:ext uri="{FF2B5EF4-FFF2-40B4-BE49-F238E27FC236}">
                <a16:creationId xmlns:a16="http://schemas.microsoft.com/office/drawing/2014/main" id="{4500C980-6CD0-4ED5-91D6-60918DF0927C}"/>
              </a:ext>
            </a:extLst>
          </p:cNvPr>
          <p:cNvSpPr txBox="1"/>
          <p:nvPr/>
        </p:nvSpPr>
        <p:spPr>
          <a:xfrm>
            <a:off x="28580096" y="1638543"/>
            <a:ext cx="3680808" cy="1920240"/>
          </a:xfrm>
          <a:prstGeom prst="rect">
            <a:avLst/>
          </a:prstGeom>
          <a:solidFill>
            <a:schemeClr val="bg1">
              <a:lumMod val="95000"/>
            </a:schemeClr>
          </a:solidFill>
        </p:spPr>
        <p:txBody>
          <a:bodyPr wrap="square" rtlCol="0">
            <a:spAutoFit/>
          </a:bodyPr>
          <a:lstStyle/>
          <a:p>
            <a:pPr algn="ctr">
              <a:lnSpc>
                <a:spcPct val="150000"/>
              </a:lnSpc>
              <a:spcBef>
                <a:spcPts val="600"/>
              </a:spcBef>
              <a:spcAft>
                <a:spcPts val="2400"/>
              </a:spcAft>
            </a:pPr>
            <a:r>
              <a:rPr lang="en-US" sz="6600" b="1" dirty="0">
                <a:solidFill>
                  <a:schemeClr val="bg2">
                    <a:lumMod val="50000"/>
                  </a:schemeClr>
                </a:solidFill>
                <a:latin typeface="Arial" pitchFamily="34" charset="0"/>
                <a:cs typeface="Arial" pitchFamily="34" charset="0"/>
              </a:rPr>
              <a:t>HTA163</a:t>
            </a:r>
          </a:p>
        </p:txBody>
      </p:sp>
      <p:sp>
        <p:nvSpPr>
          <p:cNvPr id="10" name="TextBox 9">
            <a:extLst>
              <a:ext uri="{FF2B5EF4-FFF2-40B4-BE49-F238E27FC236}">
                <a16:creationId xmlns:a16="http://schemas.microsoft.com/office/drawing/2014/main" id="{0DFD7865-EA1D-49CF-825F-33200825794D}"/>
              </a:ext>
            </a:extLst>
          </p:cNvPr>
          <p:cNvSpPr txBox="1"/>
          <p:nvPr/>
        </p:nvSpPr>
        <p:spPr>
          <a:xfrm>
            <a:off x="17268756" y="46377726"/>
            <a:ext cx="15783645" cy="1637884"/>
          </a:xfrm>
          <a:prstGeom prst="rect">
            <a:avLst/>
          </a:prstGeom>
          <a:noFill/>
        </p:spPr>
        <p:txBody>
          <a:bodyPr wrap="square" rtlCol="0">
            <a:spAutoFit/>
          </a:bodyPr>
          <a:lstStyle/>
          <a:p>
            <a:pPr marL="342900" marR="0" indent="-342900">
              <a:lnSpc>
                <a:spcPct val="115000"/>
              </a:lnSpc>
              <a:spcBef>
                <a:spcPts val="0"/>
              </a:spcBef>
              <a:spcAft>
                <a:spcPts val="600"/>
              </a:spcAft>
              <a:buFont typeface="+mj-lt"/>
              <a:buAutoNum type="arabicPeriod" startAt="4"/>
              <a:tabLst>
                <a:tab pos="215900" algn="l"/>
              </a:tabLst>
            </a:pPr>
            <a:r>
              <a:rPr lang="en-US" sz="1600" dirty="0">
                <a:effectLst/>
                <a:latin typeface="Arial" panose="020B0604020202020204" pitchFamily="34" charset="0"/>
                <a:ea typeface="Calibri" panose="020F0502020204030204" pitchFamily="34" charset="0"/>
                <a:cs typeface="Times New Roman" panose="02020603050405020304" pitchFamily="18" charset="0"/>
              </a:rPr>
              <a:t>Wu J, </a:t>
            </a:r>
            <a:r>
              <a:rPr lang="en-US" sz="1600" dirty="0" err="1">
                <a:effectLst/>
                <a:latin typeface="Arial" panose="020B0604020202020204" pitchFamily="34" charset="0"/>
                <a:ea typeface="Calibri" panose="020F0502020204030204" pitchFamily="34" charset="0"/>
                <a:cs typeface="Times New Roman" panose="02020603050405020304" pitchFamily="18" charset="0"/>
              </a:rPr>
              <a:t>Xie</a:t>
            </a:r>
            <a:r>
              <a:rPr lang="en-US" sz="1600" dirty="0">
                <a:effectLst/>
                <a:latin typeface="Arial" panose="020B0604020202020204" pitchFamily="34" charset="0"/>
                <a:ea typeface="Calibri" panose="020F0502020204030204" pitchFamily="34" charset="0"/>
                <a:cs typeface="Times New Roman" panose="02020603050405020304" pitchFamily="18" charset="0"/>
              </a:rPr>
              <a:t> S, He X, et al. Valuation of SF-6Dv2 Health States in China Using Time Trade-off and Discrete-Choice Experiment with a Duration Dimension. </a:t>
            </a:r>
            <a:r>
              <a:rPr lang="en-US" sz="1600" i="1" dirty="0">
                <a:effectLst/>
                <a:latin typeface="Arial" panose="020B0604020202020204" pitchFamily="34" charset="0"/>
                <a:ea typeface="Calibri" panose="020F0502020204030204" pitchFamily="34" charset="0"/>
                <a:cs typeface="Times New Roman" panose="02020603050405020304" pitchFamily="18" charset="0"/>
              </a:rPr>
              <a:t>Pharmacoeconomics</a:t>
            </a:r>
            <a:r>
              <a:rPr lang="en-US" sz="1600" dirty="0">
                <a:effectLst/>
                <a:latin typeface="Arial" panose="020B0604020202020204" pitchFamily="34" charset="0"/>
                <a:ea typeface="Calibri" panose="020F0502020204030204" pitchFamily="34" charset="0"/>
                <a:cs typeface="Times New Roman" panose="02020603050405020304" pitchFamily="18" charset="0"/>
              </a:rPr>
              <a:t>. 2021;39(5):521-535. </a:t>
            </a:r>
          </a:p>
          <a:p>
            <a:pPr marL="342900" marR="0" indent="-342900">
              <a:lnSpc>
                <a:spcPct val="115000"/>
              </a:lnSpc>
              <a:spcBef>
                <a:spcPts val="0"/>
              </a:spcBef>
              <a:spcAft>
                <a:spcPts val="600"/>
              </a:spcAft>
              <a:buFont typeface="+mj-lt"/>
              <a:buAutoNum type="arabicPeriod" startAt="4"/>
              <a:tabLst>
                <a:tab pos="215900" algn="l"/>
              </a:tabLst>
            </a:pPr>
            <a:r>
              <a:rPr lang="en-US" sz="1600" dirty="0">
                <a:effectLst/>
                <a:latin typeface="Arial" panose="020B0604020202020204" pitchFamily="34" charset="0"/>
                <a:ea typeface="Calibri" panose="020F0502020204030204" pitchFamily="34" charset="0"/>
                <a:cs typeface="Times New Roman" panose="02020603050405020304" pitchFamily="18" charset="0"/>
              </a:rPr>
              <a:t>Mulhern B, Norman R, Brazier J. Valuing SF-6Dv2 in Australia Using an International Protocol. </a:t>
            </a:r>
            <a:r>
              <a:rPr lang="en-US" sz="1600" i="1" dirty="0">
                <a:effectLst/>
                <a:latin typeface="Arial" panose="020B0604020202020204" pitchFamily="34" charset="0"/>
                <a:ea typeface="Calibri" panose="020F0502020204030204" pitchFamily="34" charset="0"/>
                <a:cs typeface="Times New Roman" panose="02020603050405020304" pitchFamily="18" charset="0"/>
              </a:rPr>
              <a:t>Pharmacoeconomics</a:t>
            </a:r>
            <a:r>
              <a:rPr lang="en-US" sz="1600" dirty="0">
                <a:effectLst/>
                <a:latin typeface="Arial" panose="020B0604020202020204" pitchFamily="34" charset="0"/>
                <a:ea typeface="Calibri" panose="020F0502020204030204" pitchFamily="34" charset="0"/>
                <a:cs typeface="Times New Roman" panose="02020603050405020304" pitchFamily="18" charset="0"/>
              </a:rPr>
              <a:t>. 2021. Oct;39(10):1151-1162</a:t>
            </a:r>
          </a:p>
          <a:p>
            <a:pPr marL="342900" marR="0" indent="-342900">
              <a:lnSpc>
                <a:spcPct val="115000"/>
              </a:lnSpc>
              <a:spcBef>
                <a:spcPts val="0"/>
              </a:spcBef>
              <a:spcAft>
                <a:spcPts val="600"/>
              </a:spcAft>
              <a:buFont typeface="+mj-lt"/>
              <a:buAutoNum type="arabicPeriod" startAt="4"/>
              <a:tabLst>
                <a:tab pos="215900" algn="l"/>
              </a:tabLst>
            </a:pPr>
            <a:r>
              <a:rPr lang="en-US" sz="1600" dirty="0">
                <a:effectLst/>
                <a:latin typeface="Arial" panose="020B0604020202020204" pitchFamily="34" charset="0"/>
                <a:ea typeface="Calibri" panose="020F0502020204030204" pitchFamily="34" charset="0"/>
                <a:cs typeface="Times New Roman" panose="02020603050405020304" pitchFamily="18" charset="0"/>
              </a:rPr>
              <a:t>Bayliss M, Rendas-Baum R, White MK, </a:t>
            </a:r>
            <a:r>
              <a:rPr lang="en-US" sz="1600" dirty="0" err="1">
                <a:effectLst/>
                <a:latin typeface="Arial" panose="020B0604020202020204" pitchFamily="34" charset="0"/>
                <a:ea typeface="Calibri" panose="020F0502020204030204" pitchFamily="34" charset="0"/>
                <a:cs typeface="Times New Roman" panose="02020603050405020304" pitchFamily="18" charset="0"/>
              </a:rPr>
              <a:t>Maruish</a:t>
            </a:r>
            <a:r>
              <a:rPr lang="en-US" sz="1600" dirty="0">
                <a:effectLst/>
                <a:latin typeface="Arial" panose="020B0604020202020204" pitchFamily="34" charset="0"/>
                <a:ea typeface="Calibri" panose="020F0502020204030204" pitchFamily="34" charset="0"/>
                <a:cs typeface="Times New Roman" panose="02020603050405020304" pitchFamily="18" charset="0"/>
              </a:rPr>
              <a:t> M, Bjorner J, Tunis SL. Health-related quality of life (HRQL) for individuals with self-reported chronic physical and/or mental health conditions: panel survey of an adult sample in the United States. </a:t>
            </a:r>
            <a:r>
              <a:rPr lang="en-US" sz="1600" i="1" dirty="0">
                <a:effectLst/>
                <a:latin typeface="Arial" panose="020B0604020202020204" pitchFamily="34" charset="0"/>
                <a:ea typeface="Calibri" panose="020F0502020204030204" pitchFamily="34" charset="0"/>
                <a:cs typeface="Times New Roman" panose="02020603050405020304" pitchFamily="18" charset="0"/>
              </a:rPr>
              <a:t>Health Qual Life Outcomes</a:t>
            </a:r>
            <a:r>
              <a:rPr lang="en-US" sz="1600" dirty="0">
                <a:effectLst/>
                <a:latin typeface="Arial" panose="020B0604020202020204" pitchFamily="34" charset="0"/>
                <a:ea typeface="Calibri" panose="020F0502020204030204" pitchFamily="34" charset="0"/>
                <a:cs typeface="Times New Roman" panose="02020603050405020304" pitchFamily="18" charset="0"/>
              </a:rPr>
              <a:t>. 2012;10:154.</a:t>
            </a:r>
            <a:endParaRPr lang="en-US" sz="1600" dirty="0">
              <a:latin typeface="Arial" panose="020B0604020202020204" pitchFamily="34" charset="0"/>
              <a:cs typeface="Times New Roman" panose="02020603050405020304" pitchFamily="18" charset="0"/>
            </a:endParaRPr>
          </a:p>
        </p:txBody>
      </p:sp>
      <p:pic>
        <p:nvPicPr>
          <p:cNvPr id="37" name="Picture 36" descr="Qr code&#10;&#10;Description automatically generated">
            <a:extLst>
              <a:ext uri="{FF2B5EF4-FFF2-40B4-BE49-F238E27FC236}">
                <a16:creationId xmlns:a16="http://schemas.microsoft.com/office/drawing/2014/main" id="{AFCEC698-518E-479E-BBF6-55F28B6D5A0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0840189" y="44115940"/>
            <a:ext cx="2123593" cy="2123593"/>
          </a:xfrm>
          <a:prstGeom prst="rect">
            <a:avLst/>
          </a:prstGeom>
          <a:ln w="38100" cap="sq">
            <a:solidFill>
              <a:srgbClr val="15C9C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theme1.xml><?xml version="1.0" encoding="utf-8"?>
<a:theme xmlns:a="http://schemas.openxmlformats.org/drawingml/2006/main" name="Office Theme">
  <a:themeElements>
    <a:clrScheme name="Custom 8">
      <a:dk1>
        <a:srgbClr val="53605A"/>
      </a:dk1>
      <a:lt1>
        <a:sysClr val="window" lastClr="FFFFFF"/>
      </a:lt1>
      <a:dk2>
        <a:srgbClr val="D45D00"/>
      </a:dk2>
      <a:lt2>
        <a:srgbClr val="D0D0CE"/>
      </a:lt2>
      <a:accent1>
        <a:srgbClr val="D45D00"/>
      </a:accent1>
      <a:accent2>
        <a:srgbClr val="D45D00"/>
      </a:accent2>
      <a:accent3>
        <a:srgbClr val="9BBB59"/>
      </a:accent3>
      <a:accent4>
        <a:srgbClr val="888B8D"/>
      </a:accent4>
      <a:accent5>
        <a:srgbClr val="D45D00"/>
      </a:accent5>
      <a:accent6>
        <a:srgbClr val="D45D00"/>
      </a:accent6>
      <a:hlink>
        <a:srgbClr val="D45D00"/>
      </a:hlink>
      <a:folHlink>
        <a:srgbClr val="D45D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MigrationWizIdVersion xmlns="b87dfbdf-65fc-4b16-b132-3436c9e9ed42" xsi:nil="true"/>
    <MigrationWizIdSecurityGroups xmlns="b87dfbdf-65fc-4b16-b132-3436c9e9ed42" xsi:nil="true"/>
    <MigrationWizIdDocumentLibraryPermissions xmlns="b87dfbdf-65fc-4b16-b132-3436c9e9ed42" xsi:nil="true"/>
    <MigrationWizId xmlns="b87dfbdf-65fc-4b16-b132-3436c9e9ed42" xsi:nil="true"/>
    <MigrationWizIdPermissionLevels xmlns="b87dfbdf-65fc-4b16-b132-3436c9e9ed42" xsi:nil="true"/>
    <MigrationWizIdPermissions xmlns="b87dfbdf-65fc-4b16-b132-3436c9e9ed4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9D29F63789BE4BAE6AD9473E5DBD43" ma:contentTypeVersion="19" ma:contentTypeDescription="Create a new document." ma:contentTypeScope="" ma:versionID="f90dde8bd299dbf563403168444ee694">
  <xsd:schema xmlns:xsd="http://www.w3.org/2001/XMLSchema" xmlns:xs="http://www.w3.org/2001/XMLSchema" xmlns:p="http://schemas.microsoft.com/office/2006/metadata/properties" xmlns:ns3="b87dfbdf-65fc-4b16-b132-3436c9e9ed42" xmlns:ns4="11f176b0-f8a0-49ff-9b4f-0335b85fcd29" targetNamespace="http://schemas.microsoft.com/office/2006/metadata/properties" ma:root="true" ma:fieldsID="ee917ce2f95672630430880198023342" ns3:_="" ns4:_="">
    <xsd:import namespace="b87dfbdf-65fc-4b16-b132-3436c9e9ed42"/>
    <xsd:import namespace="11f176b0-f8a0-49ff-9b4f-0335b85fcd29"/>
    <xsd:element name="properties">
      <xsd:complexType>
        <xsd:sequence>
          <xsd:element name="documentManagement">
            <xsd:complexType>
              <xsd:all>
                <xsd:element ref="ns3:MigrationWizId" minOccurs="0"/>
                <xsd:element ref="ns3:MigrationWizIdPermissions" minOccurs="0"/>
                <xsd:element ref="ns3:MigrationWizIdVersion"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igrationWizIdPermissionLevels" minOccurs="0"/>
                <xsd:element ref="ns3:MigrationWizIdDocumentLibraryPermissions" minOccurs="0"/>
                <xsd:element ref="ns3:MigrationWizIdSecurityGroup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7dfbdf-65fc-4b16-b132-3436c9e9ed42"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igrationWizIdPermissionLevels" ma:index="19" nillable="true" ma:displayName="MigrationWizIdPermissionLevels" ma:internalName="MigrationWizIdPermissionLevels">
      <xsd:simpleType>
        <xsd:restriction base="dms:Text"/>
      </xsd:simpleType>
    </xsd:element>
    <xsd:element name="MigrationWizIdDocumentLibraryPermissions" ma:index="20" nillable="true" ma:displayName="MigrationWizIdDocumentLibraryPermissions" ma:internalName="MigrationWizIdDocumentLibraryPermissions">
      <xsd:simpleType>
        <xsd:restriction base="dms:Text"/>
      </xsd:simpleType>
    </xsd:element>
    <xsd:element name="MigrationWizIdSecurityGroups" ma:index="21" nillable="true" ma:displayName="MigrationWizIdSecurityGroups" ma:internalName="MigrationWizIdSecurityGroups">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f176b0-f8a0-49ff-9b4f-0335b85fcd29" elementFormDefault="qualified">
    <xsd:import namespace="http://schemas.microsoft.com/office/2006/documentManagement/types"/>
    <xsd:import namespace="http://schemas.microsoft.com/office/infopath/2007/PartnerControls"/>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element name="SharingHintHash" ma:index="2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56C287-0588-474A-AE07-B580082CC42C}">
  <ds:schemaRefs>
    <ds:schemaRef ds:uri="http://schemas.microsoft.com/office/2006/metadata/properties"/>
    <ds:schemaRef ds:uri="http://schemas.microsoft.com/office/2006/documentManagement/types"/>
    <ds:schemaRef ds:uri="b87dfbdf-65fc-4b16-b132-3436c9e9ed42"/>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11f176b0-f8a0-49ff-9b4f-0335b85fcd29"/>
    <ds:schemaRef ds:uri="http://www.w3.org/XML/1998/namespace"/>
  </ds:schemaRefs>
</ds:datastoreItem>
</file>

<file path=customXml/itemProps2.xml><?xml version="1.0" encoding="utf-8"?>
<ds:datastoreItem xmlns:ds="http://schemas.openxmlformats.org/officeDocument/2006/customXml" ds:itemID="{72C7FD8B-EC39-41E4-BD2E-B55BF099E5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7dfbdf-65fc-4b16-b132-3436c9e9ed42"/>
    <ds:schemaRef ds:uri="11f176b0-f8a0-49ff-9b4f-0335b85fcd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A15549-DC94-4E31-8D7E-2CA2249606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4030</TotalTime>
  <Words>1483</Words>
  <Application>Microsoft Macintosh PowerPoint</Application>
  <PresentationFormat>Custom</PresentationFormat>
  <Paragraphs>66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 Math</vt:lpstr>
      <vt:lpstr>Wingdings</vt:lpstr>
      <vt:lpstr>Office Theme</vt:lpstr>
      <vt:lpstr>PowerPoint Presentation</vt:lpstr>
    </vt:vector>
  </TitlesOfParts>
  <Company>UnitedHealth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Jesper Wrangle</dc:creator>
  <cp:lastModifiedBy>Erica Casbar</cp:lastModifiedBy>
  <cp:revision>150</cp:revision>
  <dcterms:created xsi:type="dcterms:W3CDTF">2011-03-29T17:48:13Z</dcterms:created>
  <dcterms:modified xsi:type="dcterms:W3CDTF">2024-01-12T15:00:13Z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0x010100679D29F63789BE4BAE6AD9473E5DBD43</vt:lpwstr>
  </property>
  <property fmtid="{D5CDD505-2E9C-101B-9397-08002B2CF9AE}" pid="3" name="MSIP_Label_51a6c3db-1667-4f49-995a-8b9973972958_Enabled">
    <vt:lpwstr>true</vt:lpwstr>
  </property>
  <property fmtid="{D5CDD505-2E9C-101B-9397-08002B2CF9AE}" pid="4" name="MSIP_Label_51a6c3db-1667-4f49-995a-8b9973972958_SetDate">
    <vt:lpwstr>2022-10-19T23:21:05Z</vt:lpwstr>
  </property>
  <property fmtid="{D5CDD505-2E9C-101B-9397-08002B2CF9AE}" pid="5" name="MSIP_Label_51a6c3db-1667-4f49-995a-8b9973972958_Method">
    <vt:lpwstr>Standard</vt:lpwstr>
  </property>
  <property fmtid="{D5CDD505-2E9C-101B-9397-08002B2CF9AE}" pid="6" name="MSIP_Label_51a6c3db-1667-4f49-995a-8b9973972958_Name">
    <vt:lpwstr>UTS-Internal</vt:lpwstr>
  </property>
  <property fmtid="{D5CDD505-2E9C-101B-9397-08002B2CF9AE}" pid="7" name="MSIP_Label_51a6c3db-1667-4f49-995a-8b9973972958_SiteId">
    <vt:lpwstr>e8911c26-cf9f-4a9c-878e-527807be8791</vt:lpwstr>
  </property>
  <property fmtid="{D5CDD505-2E9C-101B-9397-08002B2CF9AE}" pid="8" name="MSIP_Label_51a6c3db-1667-4f49-995a-8b9973972958_ActionId">
    <vt:lpwstr>e30c1de3-1f40-4c17-af67-892cd09e21f8</vt:lpwstr>
  </property>
  <property fmtid="{D5CDD505-2E9C-101B-9397-08002B2CF9AE}" pid="9" name="MSIP_Label_51a6c3db-1667-4f49-995a-8b9973972958_ContentBits">
    <vt:lpwstr>0</vt:lpwstr>
  </property>
</Properties>
</file>